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4" r:id="rId1"/>
  </p:sldMasterIdLst>
  <p:notesMasterIdLst>
    <p:notesMasterId r:id="rId74"/>
  </p:notesMasterIdLst>
  <p:handoutMasterIdLst>
    <p:handoutMasterId r:id="rId75"/>
  </p:handoutMasterIdLst>
  <p:sldIdLst>
    <p:sldId id="256" r:id="rId2"/>
    <p:sldId id="552" r:id="rId3"/>
    <p:sldId id="498" r:id="rId4"/>
    <p:sldId id="555" r:id="rId5"/>
    <p:sldId id="556" r:id="rId6"/>
    <p:sldId id="557" r:id="rId7"/>
    <p:sldId id="558" r:id="rId8"/>
    <p:sldId id="559" r:id="rId9"/>
    <p:sldId id="560" r:id="rId10"/>
    <p:sldId id="561" r:id="rId11"/>
    <p:sldId id="562" r:id="rId12"/>
    <p:sldId id="563" r:id="rId13"/>
    <p:sldId id="564" r:id="rId14"/>
    <p:sldId id="566" r:id="rId15"/>
    <p:sldId id="567" r:id="rId16"/>
    <p:sldId id="568" r:id="rId17"/>
    <p:sldId id="569" r:id="rId18"/>
    <p:sldId id="570" r:id="rId19"/>
    <p:sldId id="571" r:id="rId20"/>
    <p:sldId id="572" r:id="rId21"/>
    <p:sldId id="573" r:id="rId22"/>
    <p:sldId id="574" r:id="rId23"/>
    <p:sldId id="575" r:id="rId24"/>
    <p:sldId id="576" r:id="rId25"/>
    <p:sldId id="577" r:id="rId26"/>
    <p:sldId id="578" r:id="rId27"/>
    <p:sldId id="579" r:id="rId28"/>
    <p:sldId id="580" r:id="rId29"/>
    <p:sldId id="581" r:id="rId30"/>
    <p:sldId id="582" r:id="rId31"/>
    <p:sldId id="583" r:id="rId32"/>
    <p:sldId id="584" r:id="rId33"/>
    <p:sldId id="585" r:id="rId34"/>
    <p:sldId id="586" r:id="rId35"/>
    <p:sldId id="588" r:id="rId36"/>
    <p:sldId id="589" r:id="rId37"/>
    <p:sldId id="590" r:id="rId38"/>
    <p:sldId id="591" r:id="rId39"/>
    <p:sldId id="592" r:id="rId40"/>
    <p:sldId id="593" r:id="rId41"/>
    <p:sldId id="594" r:id="rId42"/>
    <p:sldId id="595" r:id="rId43"/>
    <p:sldId id="597" r:id="rId44"/>
    <p:sldId id="598" r:id="rId45"/>
    <p:sldId id="596" r:id="rId46"/>
    <p:sldId id="599" r:id="rId47"/>
    <p:sldId id="600" r:id="rId48"/>
    <p:sldId id="601" r:id="rId49"/>
    <p:sldId id="602" r:id="rId50"/>
    <p:sldId id="603" r:id="rId51"/>
    <p:sldId id="604" r:id="rId52"/>
    <p:sldId id="605" r:id="rId53"/>
    <p:sldId id="606" r:id="rId54"/>
    <p:sldId id="607" r:id="rId55"/>
    <p:sldId id="608" r:id="rId56"/>
    <p:sldId id="609" r:id="rId57"/>
    <p:sldId id="610" r:id="rId58"/>
    <p:sldId id="611" r:id="rId59"/>
    <p:sldId id="612" r:id="rId60"/>
    <p:sldId id="613" r:id="rId61"/>
    <p:sldId id="614" r:id="rId62"/>
    <p:sldId id="615" r:id="rId63"/>
    <p:sldId id="616" r:id="rId64"/>
    <p:sldId id="617" r:id="rId65"/>
    <p:sldId id="620" r:id="rId66"/>
    <p:sldId id="621" r:id="rId67"/>
    <p:sldId id="618" r:id="rId68"/>
    <p:sldId id="619" r:id="rId69"/>
    <p:sldId id="622" r:id="rId70"/>
    <p:sldId id="623" r:id="rId71"/>
    <p:sldId id="624" r:id="rId72"/>
    <p:sldId id="553"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EB52B0A-BB98-473F-B514-55B464A95EE7}">
          <p14:sldIdLst>
            <p14:sldId id="256"/>
            <p14:sldId id="552"/>
            <p14:sldId id="498"/>
            <p14:sldId id="555"/>
            <p14:sldId id="556"/>
            <p14:sldId id="557"/>
            <p14:sldId id="558"/>
            <p14:sldId id="559"/>
            <p14:sldId id="560"/>
            <p14:sldId id="561"/>
            <p14:sldId id="562"/>
            <p14:sldId id="563"/>
            <p14:sldId id="564"/>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8"/>
            <p14:sldId id="589"/>
            <p14:sldId id="590"/>
            <p14:sldId id="591"/>
            <p14:sldId id="592"/>
            <p14:sldId id="593"/>
            <p14:sldId id="594"/>
            <p14:sldId id="595"/>
            <p14:sldId id="597"/>
            <p14:sldId id="598"/>
            <p14:sldId id="596"/>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20"/>
            <p14:sldId id="621"/>
            <p14:sldId id="618"/>
            <p14:sldId id="619"/>
            <p14:sldId id="622"/>
            <p14:sldId id="623"/>
            <p14:sldId id="624"/>
            <p14:sldId id="5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Zhang" initials="XZ" lastIdx="1" clrIdx="0">
    <p:extLst>
      <p:ext uri="{19B8F6BF-5375-455C-9EA6-DF929625EA0E}">
        <p15:presenceInfo xmlns:p15="http://schemas.microsoft.com/office/powerpoint/2012/main" userId="Xiang Zh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F1D23A"/>
    <a:srgbClr val="1E0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777" autoAdjust="0"/>
  </p:normalViewPr>
  <p:slideViewPr>
    <p:cSldViewPr snapToGrid="0">
      <p:cViewPr varScale="1">
        <p:scale>
          <a:sx n="68" d="100"/>
          <a:sy n="68" d="100"/>
        </p:scale>
        <p:origin x="1262" y="58"/>
      </p:cViewPr>
      <p:guideLst/>
    </p:cSldViewPr>
  </p:slideViewPr>
  <p:notesTextViewPr>
    <p:cViewPr>
      <p:scale>
        <a:sx n="1" d="1"/>
        <a:sy n="1" d="1"/>
      </p:scale>
      <p:origin x="0" y="0"/>
    </p:cViewPr>
  </p:notesTextViewPr>
  <p:notesViewPr>
    <p:cSldViewPr snapToGrid="0">
      <p:cViewPr varScale="1">
        <p:scale>
          <a:sx n="67" d="100"/>
          <a:sy n="67" d="100"/>
        </p:scale>
        <p:origin x="2266"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D8B1E3-81FB-4606-AB7F-5B1D321DF28C}" type="datetimeFigureOut">
              <a:rPr lang="zh-CN" altLang="en-US" smtClean="0"/>
              <a:t>2018/9/12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C8A71C-7F3F-4DDD-B9A0-BACEF97B27C1}" type="slidenum">
              <a:rPr lang="zh-CN" altLang="en-US" smtClean="0"/>
              <a:t>‹#›</a:t>
            </a:fld>
            <a:endParaRPr lang="zh-CN" altLang="en-US"/>
          </a:p>
        </p:txBody>
      </p:sp>
    </p:spTree>
    <p:extLst>
      <p:ext uri="{BB962C8B-B14F-4D97-AF65-F5344CB8AC3E}">
        <p14:creationId xmlns:p14="http://schemas.microsoft.com/office/powerpoint/2010/main" val="4252177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EA388B-B046-442E-83AD-1AA76CFA856B}" type="datetimeFigureOut">
              <a:rPr lang="zh-CN" altLang="en-US" smtClean="0"/>
              <a:t>2018/9/12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7224A-5E25-4BFC-93B3-3B7FFFC4B771}" type="slidenum">
              <a:rPr lang="zh-CN" altLang="en-US" smtClean="0"/>
              <a:t>‹#›</a:t>
            </a:fld>
            <a:endParaRPr lang="zh-CN" altLang="en-US"/>
          </a:p>
        </p:txBody>
      </p:sp>
    </p:spTree>
    <p:extLst>
      <p:ext uri="{BB962C8B-B14F-4D97-AF65-F5344CB8AC3E}">
        <p14:creationId xmlns:p14="http://schemas.microsoft.com/office/powerpoint/2010/main" val="2450686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zh.wikipedia.org/wiki/%E4%B8%BB%E9%A2%98%E6%A8%A1%E5%9E%8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线性判别分析是一种监督学习降维技术，感兴趣的可以参考</a:t>
            </a:r>
            <a:r>
              <a:rPr lang="en-US" altLang="zh-CN" sz="1200" dirty="0">
                <a:latin typeface="微软雅黑" panose="020B0503020204020204" pitchFamily="34" charset="-122"/>
                <a:ea typeface="微软雅黑" panose="020B0503020204020204" pitchFamily="34" charset="-122"/>
              </a:rPr>
              <a:t>https://www.cnblogs.com/pinard/p/6244265.html</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a:t>
            </a:fld>
            <a:endParaRPr lang="zh-CN" altLang="en-US"/>
          </a:p>
        </p:txBody>
      </p:sp>
    </p:spTree>
    <p:extLst>
      <p:ext uri="{BB962C8B-B14F-4D97-AF65-F5344CB8AC3E}">
        <p14:creationId xmlns:p14="http://schemas.microsoft.com/office/powerpoint/2010/main" val="49462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14</a:t>
            </a:fld>
            <a:endParaRPr lang="zh-CN" altLang="en-US"/>
          </a:p>
        </p:txBody>
      </p:sp>
    </p:spTree>
    <p:extLst>
      <p:ext uri="{BB962C8B-B14F-4D97-AF65-F5344CB8AC3E}">
        <p14:creationId xmlns:p14="http://schemas.microsoft.com/office/powerpoint/2010/main" val="2040361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对于上面的游戏而言 </a:t>
            </a:r>
            <a:r>
              <a:rPr lang="en-US" altLang="zh-CN" sz="1200" b="0" i="1" u="none" strike="noStrike" kern="1200" dirty="0">
                <a:solidFill>
                  <a:schemeClr val="tx1"/>
                </a:solidFill>
                <a:effectLst/>
                <a:latin typeface="+mn-lt"/>
                <a:ea typeface="+mn-ea"/>
                <a:cs typeface="+mn-cs"/>
              </a:rPr>
              <a:t>n</a:t>
            </a:r>
            <a:r>
              <a:rPr lang="en-US" altLang="zh-CN" sz="1200" b="0" i="0" u="none" strike="noStrike" kern="1200" dirty="0">
                <a:solidFill>
                  <a:schemeClr val="tx1"/>
                </a:solidFill>
                <a:effectLst/>
                <a:latin typeface="+mn-lt"/>
                <a:ea typeface="+mn-ea"/>
                <a:cs typeface="+mn-cs"/>
              </a:rPr>
              <a:t>=10,</a:t>
            </a:r>
            <a:r>
              <a:rPr lang="en-US" altLang="zh-CN" sz="1200" b="0" i="1" u="none" strike="noStrike" kern="1200" dirty="0">
                <a:solidFill>
                  <a:schemeClr val="tx1"/>
                </a:solidFill>
                <a:effectLst/>
                <a:latin typeface="+mn-lt"/>
                <a:ea typeface="+mn-ea"/>
                <a:cs typeface="+mn-cs"/>
              </a:rPr>
              <a:t>k</a:t>
            </a:r>
            <a:r>
              <a:rPr lang="en-US" altLang="zh-CN" sz="1200" b="0" i="0" u="none" strike="noStrike" kern="1200" dirty="0">
                <a:solidFill>
                  <a:schemeClr val="tx1"/>
                </a:solidFill>
                <a:effectLst/>
                <a:latin typeface="+mn-lt"/>
                <a:ea typeface="+mn-ea"/>
                <a:cs typeface="+mn-cs"/>
              </a:rPr>
              <a:t>=7</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如果我们能求出 </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 的分布的概率密度，那么用概率密度的极值点去做猜测就是最好的策略。</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15</a:t>
            </a:fld>
            <a:endParaRPr lang="zh-CN" altLang="en-US"/>
          </a:p>
        </p:txBody>
      </p:sp>
    </p:spTree>
    <p:extLst>
      <p:ext uri="{BB962C8B-B14F-4D97-AF65-F5344CB8AC3E}">
        <p14:creationId xmlns:p14="http://schemas.microsoft.com/office/powerpoint/2010/main" val="1500810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对于一般的情形，</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k</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的分布是什么呢？那我们尝试计算一下</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k</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落在一个区间 </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x</a:t>
            </a:r>
            <a:r>
              <a:rPr lang="en-US" altLang="zh-CN" sz="1200" b="0" i="0" u="none" strike="noStrike" kern="1200" dirty="0" err="1">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x</a:t>
            </a:r>
            <a:r>
              <a:rPr lang="en-US" altLang="zh-CN" sz="1200" b="0" i="0" u="none" strike="noStrike" kern="1200" dirty="0" err="1">
                <a:solidFill>
                  <a:schemeClr val="tx1"/>
                </a:solidFill>
                <a:effectLst/>
                <a:latin typeface="+mn-lt"/>
                <a:ea typeface="+mn-ea"/>
                <a:cs typeface="+mn-cs"/>
              </a:rPr>
              <a:t>+Δ</a:t>
            </a:r>
            <a:r>
              <a:rPr lang="en-US" altLang="zh-CN" sz="1200" b="0" i="1" u="none" strike="noStrike" kern="1200" dirty="0" err="1">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的概率，也就是求如下概率值</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16</a:t>
            </a:fld>
            <a:endParaRPr lang="zh-CN" altLang="en-US"/>
          </a:p>
        </p:txBody>
      </p:sp>
    </p:spTree>
    <p:extLst>
      <p:ext uri="{BB962C8B-B14F-4D97-AF65-F5344CB8AC3E}">
        <p14:creationId xmlns:p14="http://schemas.microsoft.com/office/powerpoint/2010/main" val="3498885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lang="en-US" altLang="zh-CN" b="0" i="1" smtClean="0">
                        <a:latin typeface="Cambria Math" panose="02040503050406030204" pitchFamily="18" charset="0"/>
                      </a:rPr>
                      <m:t>𝑜</m:t>
                    </m:r>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表示</a:t>
                </a:r>
                <a14:m>
                  <m:oMath xmlns:m="http://schemas.openxmlformats.org/officeDocument/2006/math">
                    <m:r>
                      <m:rPr>
                        <m:sty m:val="p"/>
                      </m:rPr>
                      <a:rPr lang="el-GR" altLang="zh-CN" i="1" dirty="0" smtClean="0">
                        <a:latin typeface="Cambria Math" panose="02040503050406030204" pitchFamily="18" charset="0"/>
                        <a:ea typeface="Cambria Math" panose="02040503050406030204" pitchFamily="18" charset="0"/>
                      </a:rPr>
                      <m:t>Δ</m:t>
                    </m:r>
                    <m:r>
                      <a:rPr lang="en-US" altLang="zh-CN" b="0" i="1" dirty="0" smtClean="0">
                        <a:latin typeface="Cambria Math" panose="02040503050406030204" pitchFamily="18" charset="0"/>
                        <a:ea typeface="Cambria Math" panose="02040503050406030204" pitchFamily="18" charset="0"/>
                      </a:rPr>
                      <m:t>𝑥</m:t>
                    </m:r>
                  </m:oMath>
                </a14:m>
                <a:r>
                  <a:rPr lang="zh-CN" altLang="en-US" dirty="0"/>
                  <a:t>的高阶无穷小。</a:t>
                </a:r>
                <a:endParaRPr lang="en-US" altLang="zh-CN" dirty="0"/>
              </a:p>
              <a:p>
                <a:r>
                  <a:rPr lang="en-US" altLang="zh-CN" dirty="0"/>
                  <a:t>1. </a:t>
                </a:r>
                <a:r>
                  <a:rPr lang="zh-CN" altLang="en-US" dirty="0"/>
                  <a:t>无穷小量和有界变量的乘积还是无穷小量</a:t>
                </a:r>
              </a:p>
              <a:p>
                <a:r>
                  <a:rPr lang="en-US" altLang="zh-CN" dirty="0"/>
                  <a:t>2. </a:t>
                </a:r>
                <a:r>
                  <a:rPr lang="zh-CN" altLang="en-US" dirty="0"/>
                  <a:t>有限个无穷小加起来还是无穷小</a:t>
                </a:r>
              </a:p>
              <a:p>
                <a:r>
                  <a:rPr lang="en-US" altLang="zh-CN" dirty="0"/>
                  <a:t>3. </a:t>
                </a:r>
                <a:r>
                  <a:rPr lang="zh-CN" altLang="en-US" dirty="0"/>
                  <a:t>有限个无穷小乘积还是无穷小</a:t>
                </a:r>
                <a:endParaRPr lang="en-US" altLang="zh-CN" dirty="0"/>
              </a:p>
              <a:p>
                <a:r>
                  <a:rPr lang="zh-CN" altLang="en-US" dirty="0"/>
                  <a:t>显然，由于不同的排列组合，即</a:t>
                </a:r>
                <a:r>
                  <a:rPr lang="en-US" altLang="zh-CN" dirty="0"/>
                  <a:t>n</a:t>
                </a:r>
                <a:r>
                  <a:rPr lang="zh-CN" altLang="en-US" dirty="0"/>
                  <a:t>个数中有一个落在</a:t>
                </a:r>
                <a:r>
                  <a:rPr lang="en-US" altLang="zh-CN" dirty="0"/>
                  <a:t>[</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oMath>
                </a14:m>
                <a:r>
                  <a:rPr lang="en-US" altLang="zh-CN" dirty="0"/>
                  <a:t>]</a:t>
                </a:r>
                <a:r>
                  <a:rPr lang="zh-CN" altLang="en-US" dirty="0"/>
                  <a:t>区间的有</a:t>
                </a:r>
                <a:r>
                  <a:rPr lang="en-US" altLang="zh-CN" dirty="0"/>
                  <a:t>n</a:t>
                </a:r>
                <a:r>
                  <a:rPr lang="zh-CN" altLang="en-US" dirty="0"/>
                  <a:t>种取法，</a:t>
                </a:r>
                <a:endParaRPr lang="en-US" altLang="zh-CN" dirty="0"/>
              </a:p>
              <a:p>
                <a:r>
                  <a:rPr lang="zh-CN" altLang="en-US" dirty="0"/>
                  <a:t>余下</a:t>
                </a:r>
                <a:r>
                  <a:rPr lang="en-US" altLang="zh-CN" dirty="0"/>
                  <a:t>n-1</a:t>
                </a:r>
                <a:r>
                  <a:rPr lang="zh-CN" altLang="en-US" dirty="0"/>
                  <a:t>个数种有</a:t>
                </a:r>
                <a:r>
                  <a:rPr lang="en-US" altLang="zh-CN" dirty="0"/>
                  <a:t>k-1</a:t>
                </a:r>
                <a:r>
                  <a:rPr lang="zh-CN" altLang="en-US" dirty="0"/>
                  <a:t>个落在</a:t>
                </a:r>
                <a:r>
                  <a:rPr lang="en-US" altLang="zh-CN" dirty="0"/>
                  <a:t>[0,x]</a:t>
                </a:r>
                <a:r>
                  <a:rPr lang="zh-CN" altLang="en-US" dirty="0"/>
                  <a:t>的有</a:t>
                </a:r>
                <a:r>
                  <a:rPr lang="en-US" altLang="zh-CN" dirty="0"/>
                  <a:t>(</a:t>
                </a:r>
                <a14:m>
                  <m:oMath xmlns:m="http://schemas.openxmlformats.org/officeDocument/2006/math">
                    <m:sPre>
                      <m:sPrePr>
                        <m:ctrlPr>
                          <a:rPr lang="en-US" altLang="zh-CN" i="1" smtClean="0">
                            <a:latin typeface="Cambria Math" panose="02040503050406030204" pitchFamily="18" charset="0"/>
                          </a:rPr>
                        </m:ctrlPr>
                      </m:sPre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e>
                    </m:sPre>
                  </m:oMath>
                </a14:m>
                <a:r>
                  <a:rPr lang="zh-CN" altLang="en-US" dirty="0"/>
                  <a:t>种组合，所以和事件</a:t>
                </a:r>
                <a:r>
                  <a:rPr lang="en-US" altLang="zh-CN" dirty="0"/>
                  <a:t>E</a:t>
                </a:r>
                <a:r>
                  <a:rPr lang="zh-CN" altLang="en-US" dirty="0"/>
                  <a:t>等价的事件一共有</a:t>
                </a:r>
                <a:r>
                  <a:rPr lang="en-US" altLang="zh-CN" dirty="0"/>
                  <a:t>n(</a:t>
                </a:r>
                <a14:m>
                  <m:oMath xmlns:m="http://schemas.openxmlformats.org/officeDocument/2006/math">
                    <m:sPre>
                      <m:sPrePr>
                        <m:ctrlPr>
                          <a:rPr lang="en-US" altLang="zh-CN" i="1" smtClean="0">
                            <a:latin typeface="Cambria Math" panose="02040503050406030204" pitchFamily="18" charset="0"/>
                          </a:rPr>
                        </m:ctrlPr>
                      </m:sPre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e>
                    </m:sPre>
                    <m:r>
                      <a:rPr lang="zh-CN" altLang="en-US" b="0" i="1" smtClean="0">
                        <a:latin typeface="Cambria Math" panose="02040503050406030204" pitchFamily="18" charset="0"/>
                      </a:rPr>
                      <m:t>个</m:t>
                    </m:r>
                  </m:oMath>
                </a14:m>
                <a:endParaRPr lang="zh-CN" altLang="en-US" dirty="0"/>
              </a:p>
            </p:txBody>
          </p:sp>
        </mc:Choice>
        <mc:Fallback xmlns="">
          <p:sp>
            <p:nvSpPr>
              <p:cNvPr id="3" name="备注占位符 2"/>
              <p:cNvSpPr>
                <a:spLocks noGrp="1"/>
              </p:cNvSpPr>
              <p:nvPr>
                <p:ph type="body" idx="1"/>
              </p:nvPr>
            </p:nvSpPr>
            <p:spPr/>
            <p:txBody>
              <a:bodyPr/>
              <a:lstStyle/>
              <a:p>
                <a:r>
                  <a:rPr lang="en-US" altLang="zh-CN" b="0" i="0">
                    <a:latin typeface="Cambria Math" panose="02040503050406030204" pitchFamily="18" charset="0"/>
                  </a:rPr>
                  <a:t>𝑜(</a:t>
                </a:r>
                <a:r>
                  <a:rPr lang="el-GR" altLang="zh-CN" b="0" i="0">
                    <a:latin typeface="Cambria Math" panose="02040503050406030204" pitchFamily="18" charset="0"/>
                    <a:ea typeface="Cambria Math" panose="02040503050406030204" pitchFamily="18" charset="0"/>
                  </a:rPr>
                  <a:t>Δ</a:t>
                </a:r>
                <a:r>
                  <a:rPr lang="en-US" altLang="zh-CN" b="0" i="0">
                    <a:latin typeface="Cambria Math" panose="02040503050406030204" pitchFamily="18" charset="0"/>
                  </a:rPr>
                  <a:t>𝑥)</a:t>
                </a:r>
                <a:r>
                  <a:rPr lang="zh-CN" altLang="en-US" dirty="0"/>
                  <a:t>表示</a:t>
                </a:r>
                <a:r>
                  <a:rPr lang="el-GR" altLang="zh-CN" i="0" dirty="0">
                    <a:latin typeface="Cambria Math" panose="02040503050406030204" pitchFamily="18" charset="0"/>
                    <a:ea typeface="Cambria Math" panose="02040503050406030204" pitchFamily="18" charset="0"/>
                  </a:rPr>
                  <a:t>Δ</a:t>
                </a:r>
                <a:r>
                  <a:rPr lang="en-US" altLang="zh-CN" b="0" i="0" dirty="0">
                    <a:latin typeface="Cambria Math" panose="02040503050406030204" pitchFamily="18" charset="0"/>
                    <a:ea typeface="Cambria Math" panose="02040503050406030204" pitchFamily="18" charset="0"/>
                  </a:rPr>
                  <a:t>𝑥</a:t>
                </a:r>
                <a:r>
                  <a:rPr lang="zh-CN" altLang="en-US" dirty="0"/>
                  <a:t>的高阶无穷小。</a:t>
                </a:r>
                <a:endParaRPr lang="en-US" altLang="zh-CN" dirty="0"/>
              </a:p>
              <a:p>
                <a:r>
                  <a:rPr lang="en-US" altLang="zh-CN" dirty="0"/>
                  <a:t>1. </a:t>
                </a:r>
                <a:r>
                  <a:rPr lang="zh-CN" altLang="en-US" dirty="0"/>
                  <a:t>无穷小量和有界变量的乘积还是无穷小量</a:t>
                </a:r>
              </a:p>
              <a:p>
                <a:r>
                  <a:rPr lang="en-US" altLang="zh-CN" dirty="0"/>
                  <a:t>2. </a:t>
                </a:r>
                <a:r>
                  <a:rPr lang="zh-CN" altLang="en-US" dirty="0"/>
                  <a:t>有限个无穷小记起来还是无穷小</a:t>
                </a:r>
              </a:p>
              <a:p>
                <a:r>
                  <a:rPr lang="en-US" altLang="zh-CN" dirty="0"/>
                  <a:t>3. </a:t>
                </a:r>
                <a:r>
                  <a:rPr lang="zh-CN" altLang="en-US" dirty="0"/>
                  <a:t>有限个无穷小乘积还是无穷小</a:t>
                </a:r>
                <a:endParaRPr lang="en-US" altLang="zh-CN" dirty="0"/>
              </a:p>
              <a:p>
                <a:r>
                  <a:rPr lang="zh-CN" altLang="en-US" dirty="0"/>
                  <a:t>显然，由于不同的排列组合，即</a:t>
                </a:r>
                <a:r>
                  <a:rPr lang="en-US" altLang="zh-CN" dirty="0"/>
                  <a:t>n</a:t>
                </a:r>
                <a:r>
                  <a:rPr lang="zh-CN" altLang="en-US" dirty="0"/>
                  <a:t>个数中有一个落在</a:t>
                </a:r>
                <a:r>
                  <a:rPr lang="en-US" altLang="zh-CN" dirty="0"/>
                  <a:t>[</a:t>
                </a:r>
                <a:r>
                  <a:rPr lang="en-US" altLang="zh-CN" b="0" i="0">
                    <a:latin typeface="Cambria Math" panose="02040503050406030204" pitchFamily="18" charset="0"/>
                  </a:rPr>
                  <a:t>𝑥, 𝑥+</a:t>
                </a:r>
                <a:r>
                  <a:rPr lang="el-GR" altLang="zh-CN" b="0" i="0">
                    <a:latin typeface="Cambria Math" panose="02040503050406030204" pitchFamily="18" charset="0"/>
                    <a:ea typeface="Cambria Math" panose="02040503050406030204" pitchFamily="18" charset="0"/>
                  </a:rPr>
                  <a:t>Δ</a:t>
                </a:r>
                <a:r>
                  <a:rPr lang="en-US" altLang="zh-CN" b="0" i="0">
                    <a:latin typeface="Cambria Math" panose="02040503050406030204" pitchFamily="18" charset="0"/>
                    <a:ea typeface="Cambria Math" panose="02040503050406030204" pitchFamily="18" charset="0"/>
                  </a:rPr>
                  <a:t>𝑥</a:t>
                </a:r>
                <a:r>
                  <a:rPr lang="en-US" altLang="zh-CN" dirty="0"/>
                  <a:t>]</a:t>
                </a:r>
                <a:r>
                  <a:rPr lang="zh-CN" altLang="en-US" dirty="0"/>
                  <a:t>区间的有</a:t>
                </a:r>
                <a:r>
                  <a:rPr lang="en-US" altLang="zh-CN" dirty="0"/>
                  <a:t>n</a:t>
                </a:r>
                <a:r>
                  <a:rPr lang="zh-CN" altLang="en-US" dirty="0"/>
                  <a:t>种取法，</a:t>
                </a:r>
                <a:endParaRPr lang="en-US" altLang="zh-CN" dirty="0"/>
              </a:p>
              <a:p>
                <a:r>
                  <a:rPr lang="zh-CN" altLang="en-US" dirty="0"/>
                  <a:t>余下</a:t>
                </a:r>
                <a:r>
                  <a:rPr lang="en-US" altLang="zh-CN" dirty="0"/>
                  <a:t>n-1</a:t>
                </a:r>
                <a:r>
                  <a:rPr lang="zh-CN" altLang="en-US" dirty="0"/>
                  <a:t>个数种有</a:t>
                </a:r>
                <a:r>
                  <a:rPr lang="en-US" altLang="zh-CN" dirty="0"/>
                  <a:t>k-1</a:t>
                </a:r>
                <a:r>
                  <a:rPr lang="zh-CN" altLang="en-US" dirty="0"/>
                  <a:t>个落在</a:t>
                </a:r>
                <a:r>
                  <a:rPr lang="en-US" altLang="zh-CN" dirty="0"/>
                  <a:t>[0,x]</a:t>
                </a:r>
                <a:r>
                  <a:rPr lang="zh-CN" altLang="en-US" dirty="0"/>
                  <a:t>的有</a:t>
                </a:r>
                <a:r>
                  <a:rPr lang="en-US" altLang="zh-CN" dirty="0"/>
                  <a:t>(</a:t>
                </a:r>
                <a:r>
                  <a:rPr lang="en-US" altLang="zh-CN" i="0">
                    <a:latin typeface="Cambria Math" panose="02040503050406030204" pitchFamily="18" charset="0"/>
                  </a:rPr>
                  <a:t>(</a:t>
                </a:r>
                <a:r>
                  <a:rPr lang="zh-CN" altLang="en-US" i="0">
                    <a:latin typeface="Cambria Math" panose="02040503050406030204" pitchFamily="18" charset="0"/>
                  </a:rPr>
                  <a:t>_</a:t>
                </a:r>
                <a:r>
                  <a:rPr lang="en-US" altLang="zh-CN" b="0" i="0">
                    <a:latin typeface="Cambria Math" panose="02040503050406030204" pitchFamily="18" charset="0"/>
                  </a:rPr>
                  <a:t>𝑘−1</a:t>
                </a:r>
                <a:r>
                  <a:rPr lang="zh-CN" altLang="en-US" b="0" i="0">
                    <a:latin typeface="Cambria Math" panose="02040503050406030204" pitchFamily="18" charset="0"/>
                  </a:rPr>
                  <a:t>^</a:t>
                </a:r>
                <a:r>
                  <a:rPr lang="en-US" altLang="zh-CN" b="0" i="0">
                    <a:latin typeface="Cambria Math" panose="02040503050406030204" pitchFamily="18" charset="0"/>
                  </a:rPr>
                  <a:t>(𝑛−1)))</a:t>
                </a:r>
                <a:r>
                  <a:rPr lang="zh-CN" altLang="en-US" dirty="0"/>
                  <a:t>种组合，所以和事件</a:t>
                </a:r>
                <a:r>
                  <a:rPr lang="en-US" altLang="zh-CN" dirty="0"/>
                  <a:t>E</a:t>
                </a:r>
                <a:r>
                  <a:rPr lang="zh-CN" altLang="en-US" dirty="0"/>
                  <a:t>等价的事件一共有</a:t>
                </a:r>
                <a:r>
                  <a:rPr lang="en-US" altLang="zh-CN" dirty="0"/>
                  <a:t>n(</a:t>
                </a:r>
                <a:r>
                  <a:rPr lang="en-US" altLang="zh-CN" i="0">
                    <a:latin typeface="Cambria Math" panose="02040503050406030204" pitchFamily="18" charset="0"/>
                  </a:rPr>
                  <a:t>(</a:t>
                </a:r>
                <a:r>
                  <a:rPr lang="en-US" altLang="zh-CN" b="0" i="0">
                    <a:latin typeface="Cambria Math" panose="02040503050406030204" pitchFamily="18" charset="0"/>
                  </a:rPr>
                  <a:t>_𝑘−1^(𝑛−1)))</a:t>
                </a:r>
                <a:r>
                  <a:rPr lang="zh-CN" altLang="en-US" b="0" i="0">
                    <a:latin typeface="Cambria Math" panose="02040503050406030204" pitchFamily="18" charset="0"/>
                  </a:rPr>
                  <a:t>个</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17</a:t>
            </a:fld>
            <a:endParaRPr lang="zh-CN" altLang="en-US"/>
          </a:p>
        </p:txBody>
      </p:sp>
    </p:spTree>
    <p:extLst>
      <p:ext uri="{BB962C8B-B14F-4D97-AF65-F5344CB8AC3E}">
        <p14:creationId xmlns:p14="http://schemas.microsoft.com/office/powerpoint/2010/main" val="3366815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18</a:t>
            </a:fld>
            <a:endParaRPr lang="zh-CN" altLang="en-US"/>
          </a:p>
        </p:txBody>
      </p:sp>
    </p:spTree>
    <p:extLst>
      <p:ext uri="{BB962C8B-B14F-4D97-AF65-F5344CB8AC3E}">
        <p14:creationId xmlns:p14="http://schemas.microsoft.com/office/powerpoint/2010/main" val="3170145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19</a:t>
            </a:fld>
            <a:endParaRPr lang="zh-CN" altLang="en-US"/>
          </a:p>
        </p:txBody>
      </p:sp>
    </p:spTree>
    <p:extLst>
      <p:ext uri="{BB962C8B-B14F-4D97-AF65-F5344CB8AC3E}">
        <p14:creationId xmlns:p14="http://schemas.microsoft.com/office/powerpoint/2010/main" val="322351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20</a:t>
            </a:fld>
            <a:endParaRPr lang="zh-CN" altLang="en-US"/>
          </a:p>
        </p:txBody>
      </p:sp>
    </p:spTree>
    <p:extLst>
      <p:ext uri="{BB962C8B-B14F-4D97-AF65-F5344CB8AC3E}">
        <p14:creationId xmlns:p14="http://schemas.microsoft.com/office/powerpoint/2010/main" val="289386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21</a:t>
            </a:fld>
            <a:endParaRPr lang="zh-CN" altLang="en-US"/>
          </a:p>
        </p:txBody>
      </p:sp>
    </p:spTree>
    <p:extLst>
      <p:ext uri="{BB962C8B-B14F-4D97-AF65-F5344CB8AC3E}">
        <p14:creationId xmlns:p14="http://schemas.microsoft.com/office/powerpoint/2010/main" val="1783870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22</a:t>
            </a:fld>
            <a:endParaRPr lang="zh-CN" altLang="en-US"/>
          </a:p>
        </p:txBody>
      </p:sp>
    </p:spTree>
    <p:extLst>
      <p:ext uri="{BB962C8B-B14F-4D97-AF65-F5344CB8AC3E}">
        <p14:creationId xmlns:p14="http://schemas.microsoft.com/office/powerpoint/2010/main" val="305642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此处共轭的意思就是，数据符合二项分布的时候，参数的先验分布和后验分布都能保持</a:t>
            </a:r>
            <a:r>
              <a:rPr lang="en-US" altLang="zh-CN" sz="1200" b="0" i="0" kern="1200" dirty="0">
                <a:solidFill>
                  <a:schemeClr val="tx1"/>
                </a:solidFill>
                <a:effectLst/>
                <a:latin typeface="+mn-lt"/>
                <a:ea typeface="+mn-ea"/>
                <a:cs typeface="+mn-cs"/>
              </a:rPr>
              <a:t>Beta </a:t>
            </a:r>
            <a:r>
              <a:rPr lang="zh-CN" altLang="en-US" sz="1200" b="0" i="0" kern="1200" dirty="0">
                <a:solidFill>
                  <a:schemeClr val="tx1"/>
                </a:solidFill>
                <a:effectLst/>
                <a:latin typeface="+mn-lt"/>
                <a:ea typeface="+mn-ea"/>
                <a:cs typeface="+mn-cs"/>
              </a:rPr>
              <a:t>分布的形式，这种形式不变的好处是，我们能够在先验分布中赋予参数很明确的物理意义，这个物理意义可以延续到后验分布中进行解释，同时从先验变换到后验过程中从数据中补充的知识也容易有物理解释。</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在贝叶斯概率理论中，如果后验概率</a:t>
            </a:r>
            <a:r>
              <a:rPr lang="en-US" altLang="zh-CN" sz="1200" b="1" i="0" kern="1200" dirty="0">
                <a:solidFill>
                  <a:schemeClr val="tx1"/>
                </a:solidFill>
                <a:effectLst/>
                <a:latin typeface="+mn-lt"/>
                <a:ea typeface="+mn-ea"/>
                <a:cs typeface="+mn-cs"/>
              </a:rPr>
              <a:t>P(</a:t>
            </a:r>
            <a:r>
              <a:rPr lang="en-US" altLang="zh-CN" sz="1200" b="1" i="0" kern="1200" dirty="0" err="1">
                <a:solidFill>
                  <a:schemeClr val="tx1"/>
                </a:solidFill>
                <a:effectLst/>
                <a:latin typeface="+mn-lt"/>
                <a:ea typeface="+mn-ea"/>
                <a:cs typeface="+mn-cs"/>
              </a:rPr>
              <a:t>θ|x</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和先验概率</a:t>
            </a:r>
            <a:r>
              <a:rPr lang="en-US" altLang="zh-CN" sz="1200" b="1" i="0" kern="1200" dirty="0">
                <a:solidFill>
                  <a:schemeClr val="tx1"/>
                </a:solidFill>
                <a:effectLst/>
                <a:latin typeface="+mn-lt"/>
                <a:ea typeface="+mn-ea"/>
                <a:cs typeface="+mn-cs"/>
              </a:rPr>
              <a:t>p(θ)</a:t>
            </a:r>
            <a:r>
              <a:rPr lang="zh-CN" altLang="en-US" sz="1200" b="1" i="0" kern="1200" dirty="0">
                <a:solidFill>
                  <a:schemeClr val="tx1"/>
                </a:solidFill>
                <a:effectLst/>
                <a:latin typeface="+mn-lt"/>
                <a:ea typeface="+mn-ea"/>
                <a:cs typeface="+mn-cs"/>
              </a:rPr>
              <a:t>满足同样的分布律，那么，先验分布和后验分布被叫做共轭分布，同时，先验分布叫做似然函数的共轭先验分布</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先验分布是</a:t>
            </a:r>
            <a:r>
              <a:rPr lang="en-US" altLang="zh-CN" sz="1200" b="0" i="0" kern="1200" dirty="0">
                <a:solidFill>
                  <a:schemeClr val="tx1"/>
                </a:solidFill>
                <a:effectLst/>
                <a:latin typeface="+mn-lt"/>
                <a:ea typeface="+mn-ea"/>
                <a:cs typeface="+mn-cs"/>
              </a:rPr>
              <a:t>P(θ)</a:t>
            </a:r>
            <a:r>
              <a:rPr lang="zh-CN" altLang="en-US" sz="1200" b="0" i="0" kern="1200" dirty="0">
                <a:solidFill>
                  <a:schemeClr val="tx1"/>
                </a:solidFill>
                <a:effectLst/>
                <a:latin typeface="+mn-lt"/>
                <a:ea typeface="+mn-ea"/>
                <a:cs typeface="+mn-cs"/>
              </a:rPr>
              <a:t>，后验分布是</a:t>
            </a:r>
            <a:r>
              <a:rPr lang="en-US" altLang="zh-CN" sz="1200" b="0" i="0" kern="1200" dirty="0">
                <a:solidFill>
                  <a:schemeClr val="tx1"/>
                </a:solidFill>
                <a:effectLst/>
                <a:latin typeface="+mn-lt"/>
                <a:ea typeface="+mn-ea"/>
                <a:cs typeface="+mn-cs"/>
              </a:rPr>
              <a:t>P(</a:t>
            </a:r>
            <a:r>
              <a:rPr lang="en-US" altLang="zh-CN" sz="1200" b="0" i="0" kern="1200" dirty="0" err="1">
                <a:solidFill>
                  <a:schemeClr val="tx1"/>
                </a:solidFill>
                <a:effectLst/>
                <a:latin typeface="+mn-lt"/>
                <a:ea typeface="+mn-ea"/>
                <a:cs typeface="+mn-cs"/>
              </a:rPr>
              <a:t>θ|x</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先验分布跟后验分布同属于一个分布族，故称该分布族是</a:t>
            </a:r>
            <a:r>
              <a:rPr lang="en-US" altLang="zh-CN" sz="1200" b="1" i="0" kern="1200" dirty="0">
                <a:solidFill>
                  <a:schemeClr val="tx1"/>
                </a:solidFill>
                <a:effectLst/>
                <a:latin typeface="+mn-lt"/>
                <a:ea typeface="+mn-ea"/>
                <a:cs typeface="+mn-cs"/>
              </a:rPr>
              <a:t>θ</a:t>
            </a:r>
            <a:r>
              <a:rPr lang="zh-CN" altLang="en-US" sz="1200" b="1" i="0" kern="1200" dirty="0">
                <a:solidFill>
                  <a:schemeClr val="tx1"/>
                </a:solidFill>
                <a:effectLst/>
                <a:latin typeface="+mn-lt"/>
                <a:ea typeface="+mn-ea"/>
                <a:cs typeface="+mn-cs"/>
              </a:rPr>
              <a:t>的共轭先验分布（族）</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23</a:t>
            </a:fld>
            <a:endParaRPr lang="zh-CN" altLang="en-US"/>
          </a:p>
        </p:txBody>
      </p:sp>
    </p:spTree>
    <p:extLst>
      <p:ext uri="{BB962C8B-B14F-4D97-AF65-F5344CB8AC3E}">
        <p14:creationId xmlns:p14="http://schemas.microsoft.com/office/powerpoint/2010/main" val="423639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线性判别分析是一种监督学习降维技术，感兴趣的可以参考</a:t>
            </a:r>
            <a:r>
              <a:rPr lang="en-US" altLang="zh-CN" sz="1200" dirty="0">
                <a:latin typeface="微软雅黑" panose="020B0503020204020204" pitchFamily="34" charset="-122"/>
                <a:ea typeface="微软雅黑" panose="020B0503020204020204" pitchFamily="34" charset="-122"/>
              </a:rPr>
              <a:t>https://www.cnblogs.com/pinard/p/6244265.html</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6</a:t>
            </a:fld>
            <a:endParaRPr lang="zh-CN" altLang="en-US"/>
          </a:p>
        </p:txBody>
      </p:sp>
    </p:spTree>
    <p:extLst>
      <p:ext uri="{BB962C8B-B14F-4D97-AF65-F5344CB8AC3E}">
        <p14:creationId xmlns:p14="http://schemas.microsoft.com/office/powerpoint/2010/main" val="928151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24</a:t>
            </a:fld>
            <a:endParaRPr lang="zh-CN" altLang="en-US"/>
          </a:p>
        </p:txBody>
      </p:sp>
    </p:spTree>
    <p:extLst>
      <p:ext uri="{BB962C8B-B14F-4D97-AF65-F5344CB8AC3E}">
        <p14:creationId xmlns:p14="http://schemas.microsoft.com/office/powerpoint/2010/main" val="1319710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25</a:t>
            </a:fld>
            <a:endParaRPr lang="zh-CN" altLang="en-US"/>
          </a:p>
        </p:txBody>
      </p:sp>
    </p:spTree>
    <p:extLst>
      <p:ext uri="{BB962C8B-B14F-4D97-AF65-F5344CB8AC3E}">
        <p14:creationId xmlns:p14="http://schemas.microsoft.com/office/powerpoint/2010/main" val="2662381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熟悉 </a:t>
                </a:r>
                <a:r>
                  <a:rPr lang="en-US" altLang="zh-CN" sz="1200" b="0" i="0" kern="1200" dirty="0">
                    <a:solidFill>
                      <a:schemeClr val="tx1"/>
                    </a:solidFill>
                    <a:effectLst/>
                    <a:latin typeface="+mn-lt"/>
                    <a:ea typeface="+mn-ea"/>
                    <a:cs typeface="+mn-cs"/>
                  </a:rPr>
                  <a:t>Dirichlet</a:t>
                </a:r>
                <a:r>
                  <a:rPr lang="zh-CN" altLang="en-US" sz="1200" b="0" i="0" kern="1200" dirty="0">
                    <a:solidFill>
                      <a:schemeClr val="tx1"/>
                    </a:solidFill>
                    <a:effectLst/>
                    <a:latin typeface="+mn-lt"/>
                    <a:ea typeface="+mn-ea"/>
                    <a:cs typeface="+mn-cs"/>
                  </a:rPr>
                  <a:t>的同学一眼就可以看出，上面这个分布其实就是</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维形式的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𝐷𝑖𝑟</m:t>
                    </m:r>
                    <m:r>
                      <a:rPr lang="en-US" altLang="zh-CN" sz="1200" b="0" i="1" kern="1200" smtClean="0">
                        <a:solidFill>
                          <a:schemeClr val="tx1"/>
                        </a:solidFill>
                        <a:effectLst/>
                        <a:latin typeface="Cambria Math" panose="02040503050406030204" pitchFamily="18" charset="0"/>
                        <a:ea typeface="+mn-ea"/>
                        <a:cs typeface="+mn-cs"/>
                      </a:rPr>
                      <m:t>(</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𝑥</m:t>
                        </m:r>
                      </m:e>
                      <m:sub>
                        <m:r>
                          <a:rPr lang="en-US" altLang="zh-CN" sz="1200" b="0" i="1" kern="1200" smtClean="0">
                            <a:solidFill>
                              <a:schemeClr val="tx1"/>
                            </a:solidFill>
                            <a:effectLst/>
                            <a:latin typeface="Cambria Math" panose="02040503050406030204" pitchFamily="18" charset="0"/>
                            <a:ea typeface="+mn-ea"/>
                            <a:cs typeface="+mn-cs"/>
                          </a:rPr>
                          <m:t>1</m:t>
                        </m:r>
                      </m:sub>
                    </m:sSub>
                    <m:r>
                      <a:rPr lang="en-US" altLang="zh-CN" sz="1200" b="0" i="1" kern="1200" smtClean="0">
                        <a:solidFill>
                          <a:schemeClr val="tx1"/>
                        </a:solidFill>
                        <a:effectLst/>
                        <a:latin typeface="Cambria Math" panose="02040503050406030204" pitchFamily="18" charset="0"/>
                        <a:ea typeface="+mn-ea"/>
                        <a:cs typeface="+mn-cs"/>
                      </a:rPr>
                      <m:t>,</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𝑥</m:t>
                        </m:r>
                      </m:e>
                      <m:sub>
                        <m:r>
                          <a:rPr lang="en-US" altLang="zh-CN" sz="1200" b="0" i="1" kern="1200" smtClean="0">
                            <a:solidFill>
                              <a:schemeClr val="tx1"/>
                            </a:solidFill>
                            <a:effectLst/>
                            <a:latin typeface="Cambria Math" panose="02040503050406030204" pitchFamily="18" charset="0"/>
                            <a:ea typeface="+mn-ea"/>
                            <a:cs typeface="+mn-cs"/>
                          </a:rPr>
                          <m:t>2</m:t>
                        </m:r>
                      </m:sub>
                    </m:sSub>
                    <m:r>
                      <a:rPr lang="en-US" altLang="zh-CN" sz="1200" b="0" i="1" kern="1200" smtClean="0">
                        <a:solidFill>
                          <a:schemeClr val="tx1"/>
                        </a:solidFill>
                        <a:effectLst/>
                        <a:latin typeface="Cambria Math" panose="02040503050406030204" pitchFamily="18" charset="0"/>
                        <a:ea typeface="+mn-ea"/>
                        <a:cs typeface="+mn-cs"/>
                      </a:rPr>
                      <m:t>,</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𝑥</m:t>
                        </m:r>
                      </m:e>
                      <m:sub>
                        <m:r>
                          <a:rPr lang="en-US" altLang="zh-CN" sz="1200" b="0" i="1" kern="1200" smtClean="0">
                            <a:solidFill>
                              <a:schemeClr val="tx1"/>
                            </a:solidFill>
                            <a:effectLst/>
                            <a:latin typeface="Cambria Math" panose="02040503050406030204" pitchFamily="18" charset="0"/>
                            <a:ea typeface="+mn-ea"/>
                            <a:cs typeface="+mn-cs"/>
                          </a:rPr>
                          <m:t>3</m:t>
                        </m:r>
                      </m:sub>
                    </m:sSub>
                    <m:r>
                      <a:rPr lang="en-US" altLang="zh-CN" sz="1200" b="0" i="1" kern="1200" smtClean="0">
                        <a:solidFill>
                          <a:schemeClr val="tx1"/>
                        </a:solidFill>
                        <a:effectLst/>
                        <a:latin typeface="Cambria Math" panose="02040503050406030204" pitchFamily="18" charset="0"/>
                        <a:ea typeface="+mn-ea"/>
                        <a:cs typeface="+mn-cs"/>
                      </a:rPr>
                      <m:t>|</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𝑘</m:t>
                        </m:r>
                      </m:e>
                      <m:sub>
                        <m:r>
                          <a:rPr lang="en-US" altLang="zh-CN" sz="1200" b="0" i="1" kern="1200" smtClean="0">
                            <a:solidFill>
                              <a:schemeClr val="tx1"/>
                            </a:solidFill>
                            <a:effectLst/>
                            <a:latin typeface="Cambria Math" panose="02040503050406030204" pitchFamily="18" charset="0"/>
                            <a:ea typeface="+mn-ea"/>
                            <a:cs typeface="+mn-cs"/>
                          </a:rPr>
                          <m:t>1</m:t>
                        </m:r>
                      </m:sub>
                    </m:sSub>
                    <m:r>
                      <a:rPr lang="en-US" altLang="zh-CN" sz="1200" b="0" i="1" kern="1200" smtClean="0">
                        <a:solidFill>
                          <a:schemeClr val="tx1"/>
                        </a:solidFill>
                        <a:effectLst/>
                        <a:latin typeface="Cambria Math" panose="02040503050406030204" pitchFamily="18" charset="0"/>
                        <a:ea typeface="+mn-ea"/>
                        <a:cs typeface="+mn-cs"/>
                      </a:rPr>
                      <m:t>,</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𝑘</m:t>
                        </m:r>
                      </m:e>
                      <m:sub>
                        <m:r>
                          <a:rPr lang="en-US" altLang="zh-CN" sz="1200" b="0" i="1" kern="1200" smtClean="0">
                            <a:solidFill>
                              <a:schemeClr val="tx1"/>
                            </a:solidFill>
                            <a:effectLst/>
                            <a:latin typeface="Cambria Math" panose="02040503050406030204" pitchFamily="18" charset="0"/>
                            <a:ea typeface="+mn-ea"/>
                            <a:cs typeface="+mn-cs"/>
                          </a:rPr>
                          <m:t>2</m:t>
                        </m:r>
                      </m:sub>
                    </m:sSub>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𝑛</m:t>
                    </m:r>
                    <m:r>
                      <a:rPr lang="en-US" altLang="zh-CN" sz="1200" b="0" i="1" kern="1200" smtClean="0">
                        <a:solidFill>
                          <a:schemeClr val="tx1"/>
                        </a:solidFill>
                        <a:effectLst/>
                        <a:latin typeface="Cambria Math" panose="02040503050406030204" pitchFamily="18" charset="0"/>
                        <a:ea typeface="+mn-ea"/>
                        <a:cs typeface="+mn-cs"/>
                      </a:rPr>
                      <m:t>−</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𝑘</m:t>
                        </m:r>
                      </m:e>
                      <m:sub>
                        <m:r>
                          <a:rPr lang="en-US" altLang="zh-CN" sz="1200" b="0" i="1" kern="1200" smtClean="0">
                            <a:solidFill>
                              <a:schemeClr val="tx1"/>
                            </a:solidFill>
                            <a:effectLst/>
                            <a:latin typeface="Cambria Math" panose="02040503050406030204" pitchFamily="18" charset="0"/>
                            <a:ea typeface="+mn-ea"/>
                            <a:cs typeface="+mn-cs"/>
                          </a:rPr>
                          <m:t>1</m:t>
                        </m:r>
                      </m:sub>
                    </m:sSub>
                    <m:r>
                      <a:rPr lang="en-US" altLang="zh-CN" sz="1200" b="0" i="1" kern="1200" smtClean="0">
                        <a:solidFill>
                          <a:schemeClr val="tx1"/>
                        </a:solidFill>
                        <a:effectLst/>
                        <a:latin typeface="Cambria Math" panose="02040503050406030204" pitchFamily="18" charset="0"/>
                        <a:ea typeface="+mn-ea"/>
                        <a:cs typeface="+mn-cs"/>
                      </a:rPr>
                      <m:t>−</m:t>
                    </m:r>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𝑘</m:t>
                        </m:r>
                      </m:e>
                      <m:sub>
                        <m:r>
                          <a:rPr lang="en-US" altLang="zh-CN" sz="1200" b="0" i="1" kern="1200" smtClean="0">
                            <a:solidFill>
                              <a:schemeClr val="tx1"/>
                            </a:solidFill>
                            <a:effectLst/>
                            <a:latin typeface="Cambria Math" panose="02040503050406030204" pitchFamily="18" charset="0"/>
                            <a:ea typeface="+mn-ea"/>
                            <a:cs typeface="+mn-cs"/>
                          </a:rPr>
                          <m:t>2</m:t>
                        </m:r>
                      </m:sub>
                    </m:sSub>
                    <m:r>
                      <a:rPr lang="en-US" altLang="zh-CN" sz="1200" b="0" i="1" kern="1200" smtClean="0">
                        <a:solidFill>
                          <a:schemeClr val="tx1"/>
                        </a:solidFill>
                        <a:effectLst/>
                        <a:latin typeface="Cambria Math" panose="02040503050406030204" pitchFamily="18" charset="0"/>
                        <a:ea typeface="+mn-ea"/>
                        <a:cs typeface="+mn-cs"/>
                      </a:rPr>
                      <m:t>+1)</m:t>
                    </m:r>
                  </m:oMath>
                </a14:m>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熟悉 </a:t>
                </a:r>
                <a:r>
                  <a:rPr lang="en-US" altLang="zh-CN" sz="1200" b="0" i="0" kern="1200" dirty="0">
                    <a:solidFill>
                      <a:schemeClr val="tx1"/>
                    </a:solidFill>
                    <a:effectLst/>
                    <a:latin typeface="+mn-lt"/>
                    <a:ea typeface="+mn-ea"/>
                    <a:cs typeface="+mn-cs"/>
                  </a:rPr>
                  <a:t>Dirichlet</a:t>
                </a:r>
                <a:r>
                  <a:rPr lang="zh-CN" altLang="en-US" sz="1200" b="0" i="0" kern="1200" dirty="0">
                    <a:solidFill>
                      <a:schemeClr val="tx1"/>
                    </a:solidFill>
                    <a:effectLst/>
                    <a:latin typeface="+mn-lt"/>
                    <a:ea typeface="+mn-ea"/>
                    <a:cs typeface="+mn-cs"/>
                  </a:rPr>
                  <a:t>的同学一眼就可以看出，上面这个分布其实就是</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维形式的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a:t>
                </a:r>
                <a:r>
                  <a:rPr lang="en-US" altLang="zh-CN" sz="1200" b="0" i="0" kern="1200">
                    <a:solidFill>
                      <a:schemeClr val="tx1"/>
                    </a:solidFill>
                    <a:effectLst/>
                    <a:latin typeface="Cambria Math" panose="02040503050406030204" pitchFamily="18" charset="0"/>
                    <a:ea typeface="+mn-ea"/>
                    <a:cs typeface="+mn-cs"/>
                  </a:rPr>
                  <a:t>𝐷𝑖𝑟(𝑥_1,𝑥_2,𝑥_3 |𝑘_1,𝑘_2,𝑛−𝑘_1−𝑘_2+1)</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26</a:t>
            </a:fld>
            <a:endParaRPr lang="zh-CN" altLang="en-US"/>
          </a:p>
        </p:txBody>
      </p:sp>
    </p:spTree>
    <p:extLst>
      <p:ext uri="{BB962C8B-B14F-4D97-AF65-F5344CB8AC3E}">
        <p14:creationId xmlns:p14="http://schemas.microsoft.com/office/powerpoint/2010/main" val="2482370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Dirichlet</a:t>
            </a:r>
            <a:r>
              <a:rPr lang="zh-CN" altLang="en-US" sz="1200" b="0" i="0" kern="1200" dirty="0">
                <a:solidFill>
                  <a:schemeClr val="tx1"/>
                </a:solidFill>
                <a:effectLst/>
                <a:latin typeface="+mn-lt"/>
                <a:ea typeface="+mn-ea"/>
                <a:cs typeface="+mn-cs"/>
              </a:rPr>
              <a:t>分布的概率密度函数取对数，绘制对称</a:t>
            </a:r>
            <a:r>
              <a:rPr lang="en-US" altLang="zh-CN" sz="1200" b="0" i="0" kern="1200" dirty="0">
                <a:solidFill>
                  <a:schemeClr val="tx1"/>
                </a:solidFill>
                <a:effectLst/>
                <a:latin typeface="+mn-lt"/>
                <a:ea typeface="+mn-ea"/>
                <a:cs typeface="+mn-cs"/>
              </a:rPr>
              <a:t>Dirichlet</a:t>
            </a:r>
            <a:r>
              <a:rPr lang="zh-CN" altLang="en-US" sz="1200" b="0" i="0" kern="1200" dirty="0">
                <a:solidFill>
                  <a:schemeClr val="tx1"/>
                </a:solidFill>
                <a:effectLst/>
                <a:latin typeface="+mn-lt"/>
                <a:ea typeface="+mn-ea"/>
                <a:cs typeface="+mn-cs"/>
              </a:rPr>
              <a:t>分布的图像如下图所示</a:t>
            </a:r>
            <a:endParaRPr lang="en-US" altLang="zh-CN" sz="1200" b="0" i="0" kern="1200" dirty="0">
              <a:solidFill>
                <a:schemeClr val="tx1"/>
              </a:solidFill>
              <a:effectLst/>
              <a:latin typeface="+mn-lt"/>
              <a:ea typeface="+mn-ea"/>
              <a:cs typeface="+mn-cs"/>
            </a:endParaRPr>
          </a:p>
          <a:p>
            <a:r>
              <a:rPr lang="zh-CN" altLang="en-US" dirty="0"/>
              <a:t>上图中，取</a:t>
            </a:r>
            <a:r>
              <a:rPr lang="en-US" altLang="zh-CN" dirty="0"/>
              <a:t>K=3</a:t>
            </a:r>
            <a:r>
              <a:rPr lang="zh-CN" altLang="en-US" dirty="0"/>
              <a:t>，也就是有两个独立参数</a:t>
            </a:r>
            <a:r>
              <a:rPr lang="en-US" altLang="zh-CN" dirty="0"/>
              <a:t>x1,x2</a:t>
            </a:r>
            <a:r>
              <a:rPr lang="zh-CN" altLang="en-US" dirty="0"/>
              <a:t>，分别对应图中的两个坐标轴，</a:t>
            </a:r>
            <a:endParaRPr lang="en-US" altLang="zh-CN" dirty="0"/>
          </a:p>
          <a:p>
            <a:r>
              <a:rPr lang="zh-CN" altLang="en-US" dirty="0"/>
              <a:t>第三个参数始终满足</a:t>
            </a:r>
            <a:r>
              <a:rPr lang="en-US" altLang="zh-CN" dirty="0"/>
              <a:t>x3=1-x1-x2</a:t>
            </a:r>
            <a:r>
              <a:rPr lang="zh-CN" altLang="en-US" dirty="0"/>
              <a:t>且</a:t>
            </a:r>
            <a:r>
              <a:rPr lang="en-US" altLang="zh-CN" dirty="0"/>
              <a:t>α1=α2=α3=α</a:t>
            </a:r>
            <a:r>
              <a:rPr lang="zh-CN" altLang="en-US" dirty="0"/>
              <a:t>，图中反映的是参数</a:t>
            </a:r>
            <a:r>
              <a:rPr lang="en-US" altLang="zh-CN" dirty="0"/>
              <a:t>α</a:t>
            </a:r>
            <a:r>
              <a:rPr lang="zh-CN" altLang="en-US" dirty="0"/>
              <a:t>从</a:t>
            </a:r>
            <a:r>
              <a:rPr lang="en-US" altLang="zh-CN" dirty="0"/>
              <a:t>α=(0.3, 0.3, 0.3)</a:t>
            </a:r>
            <a:r>
              <a:rPr lang="zh-CN" altLang="en-US" dirty="0"/>
              <a:t>变化到</a:t>
            </a:r>
            <a:r>
              <a:rPr lang="en-US" altLang="zh-CN" dirty="0"/>
              <a:t>(2.0, 2.0, 2.0)</a:t>
            </a:r>
            <a:r>
              <a:rPr lang="zh-CN" altLang="en-US" dirty="0"/>
              <a:t>时的概率对数值的变化情况。</a:t>
            </a:r>
          </a:p>
        </p:txBody>
      </p:sp>
      <p:sp>
        <p:nvSpPr>
          <p:cNvPr id="4" name="灯片编号占位符 3"/>
          <p:cNvSpPr>
            <a:spLocks noGrp="1"/>
          </p:cNvSpPr>
          <p:nvPr>
            <p:ph type="sldNum" sz="quarter" idx="10"/>
          </p:nvPr>
        </p:nvSpPr>
        <p:spPr/>
        <p:txBody>
          <a:bodyPr/>
          <a:lstStyle/>
          <a:p>
            <a:fld id="{8447224A-5E25-4BFC-93B3-3B7FFFC4B771}" type="slidenum">
              <a:rPr lang="zh-CN" altLang="en-US" smtClean="0"/>
              <a:t>27</a:t>
            </a:fld>
            <a:endParaRPr lang="zh-CN" altLang="en-US"/>
          </a:p>
        </p:txBody>
      </p:sp>
    </p:spTree>
    <p:extLst>
      <p:ext uri="{BB962C8B-B14F-4D97-AF65-F5344CB8AC3E}">
        <p14:creationId xmlns:p14="http://schemas.microsoft.com/office/powerpoint/2010/main" val="2297307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28</a:t>
            </a:fld>
            <a:endParaRPr lang="zh-CN" altLang="en-US"/>
          </a:p>
        </p:txBody>
      </p:sp>
    </p:spTree>
    <p:extLst>
      <p:ext uri="{BB962C8B-B14F-4D97-AF65-F5344CB8AC3E}">
        <p14:creationId xmlns:p14="http://schemas.microsoft.com/office/powerpoint/2010/main" val="3379070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29</a:t>
            </a:fld>
            <a:endParaRPr lang="zh-CN" altLang="en-US"/>
          </a:p>
        </p:txBody>
      </p:sp>
    </p:spTree>
    <p:extLst>
      <p:ext uri="{BB962C8B-B14F-4D97-AF65-F5344CB8AC3E}">
        <p14:creationId xmlns:p14="http://schemas.microsoft.com/office/powerpoint/2010/main" val="2424552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30</a:t>
            </a:fld>
            <a:endParaRPr lang="zh-CN" altLang="en-US"/>
          </a:p>
        </p:txBody>
      </p:sp>
    </p:spTree>
    <p:extLst>
      <p:ext uri="{BB962C8B-B14F-4D97-AF65-F5344CB8AC3E}">
        <p14:creationId xmlns:p14="http://schemas.microsoft.com/office/powerpoint/2010/main" val="2969999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31</a:t>
            </a:fld>
            <a:endParaRPr lang="zh-CN" altLang="en-US"/>
          </a:p>
        </p:txBody>
      </p:sp>
    </p:spTree>
    <p:extLst>
      <p:ext uri="{BB962C8B-B14F-4D97-AF65-F5344CB8AC3E}">
        <p14:creationId xmlns:p14="http://schemas.microsoft.com/office/powerpoint/2010/main" val="1728182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这说明，对于</a:t>
                </a:r>
                <a:r>
                  <a:rPr lang="en-US" altLang="zh-CN" sz="1200" b="0" i="0" kern="1200" dirty="0">
                    <a:solidFill>
                      <a:schemeClr val="tx1"/>
                    </a:solidFill>
                    <a:effectLst/>
                    <a:latin typeface="+mn-lt"/>
                    <a:ea typeface="+mn-ea"/>
                    <a:cs typeface="+mn-cs"/>
                  </a:rPr>
                  <a:t>Beta </a:t>
                </a:r>
                <a:r>
                  <a:rPr lang="zh-CN" altLang="en-US" sz="1200" b="0" i="0" kern="1200" dirty="0">
                    <a:solidFill>
                      <a:schemeClr val="tx1"/>
                    </a:solidFill>
                    <a:effectLst/>
                    <a:latin typeface="+mn-lt"/>
                    <a:ea typeface="+mn-ea"/>
                    <a:cs typeface="+mn-cs"/>
                  </a:rPr>
                  <a:t>分布的随机变量，其均值可以用</a:t>
                </a:r>
                <a14:m>
                  <m:oMath xmlns:m="http://schemas.openxmlformats.org/officeDocument/2006/math">
                    <m:f>
                      <m:fPr>
                        <m:ctrlPr>
                          <a:rPr lang="en-US" altLang="zh-CN" sz="1200" b="0" i="1" kern="1200" smtClean="0">
                            <a:solidFill>
                              <a:schemeClr val="tx1"/>
                            </a:solidFill>
                            <a:effectLst/>
                            <a:latin typeface="Cambria Math" panose="02040503050406030204" pitchFamily="18" charset="0"/>
                            <a:ea typeface="+mn-ea"/>
                            <a:cs typeface="+mn-cs"/>
                          </a:rPr>
                        </m:ctrlPr>
                      </m:fPr>
                      <m:num>
                        <m:r>
                          <a:rPr lang="en-US" altLang="zh-CN" sz="1200" b="0" i="1" kern="1200" smtClean="0">
                            <a:solidFill>
                              <a:schemeClr val="tx1"/>
                            </a:solidFill>
                            <a:effectLst/>
                            <a:latin typeface="Cambria Math" panose="02040503050406030204" pitchFamily="18" charset="0"/>
                            <a:ea typeface="+mn-ea"/>
                            <a:cs typeface="+mn-cs"/>
                          </a:rPr>
                          <m:t>𝛼</m:t>
                        </m:r>
                      </m:num>
                      <m:den>
                        <m:r>
                          <a:rPr lang="en-US" altLang="zh-CN" sz="1200" b="0" i="1" kern="1200" smtClean="0">
                            <a:solidFill>
                              <a:schemeClr val="tx1"/>
                            </a:solidFill>
                            <a:effectLst/>
                            <a:latin typeface="Cambria Math" panose="02040503050406030204" pitchFamily="18" charset="0"/>
                            <a:ea typeface="+mn-ea"/>
                            <a:cs typeface="+mn-cs"/>
                          </a:rPr>
                          <m:t>𝛼</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𝛽</m:t>
                        </m:r>
                      </m:den>
                    </m:f>
                  </m:oMath>
                </a14:m>
                <a:r>
                  <a:rPr lang="zh-CN" altLang="en-US" sz="1200" b="0" i="0" kern="1200" dirty="0">
                    <a:solidFill>
                      <a:schemeClr val="tx1"/>
                    </a:solidFill>
                    <a:effectLst/>
                    <a:latin typeface="+mn-lt"/>
                    <a:ea typeface="+mn-ea"/>
                    <a:cs typeface="+mn-cs"/>
                  </a:rPr>
                  <a:t>来估计。</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分布也有类似的结论，如果</a:t>
                </a:r>
                <a14:m>
                  <m:oMath xmlns:m="http://schemas.openxmlformats.org/officeDocument/2006/math">
                    <m:acc>
                      <m:accPr>
                        <m:chr m:val="⃗"/>
                        <m:ctrlPr>
                          <a:rPr lang="en-US" altLang="zh-CN" b="0" i="1" smtClean="0">
                            <a:latin typeface="Cambria Math" panose="02040503050406030204" pitchFamily="18" charset="0"/>
                            <a:ea typeface="微软雅黑" panose="020B0503020204020204" pitchFamily="34" charset="-122"/>
                          </a:rPr>
                        </m:ctrlPr>
                      </m:accPr>
                      <m:e>
                        <m:r>
                          <m:rPr>
                            <m:sty m:val="p"/>
                          </m:rPr>
                          <a:rPr lang="en-US" altLang="zh-CN" b="0" i="1" smtClean="0">
                            <a:latin typeface="Cambria Math" panose="02040503050406030204" pitchFamily="18" charset="0"/>
                            <a:ea typeface="微软雅黑" panose="020B0503020204020204" pitchFamily="34" charset="-122"/>
                          </a:rPr>
                          <m:t>p</m:t>
                        </m:r>
                      </m:e>
                    </m:acc>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𝐷𝑖𝑟</m:t>
                    </m:r>
                    <m:d>
                      <m:dPr>
                        <m:ctrlPr>
                          <a:rPr lang="en-US" altLang="zh-CN" b="0" i="1" smtClean="0">
                            <a:latin typeface="Cambria Math" panose="02040503050406030204" pitchFamily="18" charset="0"/>
                            <a:ea typeface="微软雅黑" panose="020B0503020204020204" pitchFamily="34" charset="-122"/>
                          </a:rPr>
                        </m:ctrlPr>
                      </m:d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e>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𝛼</m:t>
                            </m:r>
                          </m:e>
                        </m:acc>
                      </m:e>
                    </m:d>
                    <m:r>
                      <a:rPr lang="zh-CN" altLang="en-US" b="0" i="1" smtClean="0">
                        <a:latin typeface="Cambria Math" panose="02040503050406030204" pitchFamily="18" charset="0"/>
                        <a:ea typeface="微软雅黑" panose="020B0503020204020204" pitchFamily="34" charset="-122"/>
                      </a:rPr>
                      <m:t>，同样</m:t>
                    </m:r>
                  </m:oMath>
                </a14:m>
                <a:r>
                  <a:rPr lang="zh-CN" altLang="en-US" dirty="0"/>
                  <a:t>可以证明</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num>
                            <m:den>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2 </m:t>
                                  </m:r>
                                </m:sub>
                              </m:sSub>
                            </m:num>
                            <m:den>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brk m:alnAt="25"/>
                                    </m:rP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3</m:t>
                                  </m:r>
                                </m:sub>
                              </m:sSub>
                            </m:num>
                            <m:den>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brk m:alnAt="25"/>
                                    </m:rP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den>
                          </m:f>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𝐾</m:t>
                                  </m:r>
                                </m:sub>
                              </m:sSub>
                            </m:num>
                            <m:den>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brk m:alnAt="25"/>
                                    </m:rP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den>
                          </m:f>
                        </m:e>
                      </m:d>
                    </m:oMath>
                  </m:oMathPara>
                </a14:m>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这说明，对于</a:t>
                </a:r>
                <a:r>
                  <a:rPr lang="en-US" altLang="zh-CN" sz="1200" b="0" i="0" kern="1200" dirty="0">
                    <a:solidFill>
                      <a:schemeClr val="tx1"/>
                    </a:solidFill>
                    <a:effectLst/>
                    <a:latin typeface="+mn-lt"/>
                    <a:ea typeface="+mn-ea"/>
                    <a:cs typeface="+mn-cs"/>
                  </a:rPr>
                  <a:t>Beta </a:t>
                </a:r>
                <a:r>
                  <a:rPr lang="zh-CN" altLang="en-US" sz="1200" b="0" i="0" kern="1200" dirty="0">
                    <a:solidFill>
                      <a:schemeClr val="tx1"/>
                    </a:solidFill>
                    <a:effectLst/>
                    <a:latin typeface="+mn-lt"/>
                    <a:ea typeface="+mn-ea"/>
                    <a:cs typeface="+mn-cs"/>
                  </a:rPr>
                  <a:t>分布的随机变量，其均值可以用</a:t>
                </a:r>
                <a:r>
                  <a:rPr lang="en-US" altLang="zh-CN" sz="1200" b="0" i="0" kern="1200">
                    <a:solidFill>
                      <a:schemeClr val="tx1"/>
                    </a:solidFill>
                    <a:effectLst/>
                    <a:latin typeface="Cambria Math" panose="02040503050406030204" pitchFamily="18" charset="0"/>
                    <a:ea typeface="+mn-ea"/>
                    <a:cs typeface="+mn-cs"/>
                  </a:rPr>
                  <a:t>𝛼/(𝛼+𝛽)</a:t>
                </a:r>
                <a:r>
                  <a:rPr lang="zh-CN" altLang="en-US" sz="1200" b="0" i="0" kern="1200" dirty="0">
                    <a:solidFill>
                      <a:schemeClr val="tx1"/>
                    </a:solidFill>
                    <a:effectLst/>
                    <a:latin typeface="+mn-lt"/>
                    <a:ea typeface="+mn-ea"/>
                    <a:cs typeface="+mn-cs"/>
                  </a:rPr>
                  <a:t>来估计。</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分布也有类似的结论，如果</a:t>
                </a:r>
                <a:r>
                  <a:rPr lang="en-US" altLang="zh-CN" b="0" i="0">
                    <a:latin typeface="Cambria Math" panose="02040503050406030204" pitchFamily="18" charset="0"/>
                    <a:ea typeface="微软雅黑" panose="020B0503020204020204" pitchFamily="34" charset="-122"/>
                  </a:rPr>
                  <a:t>p ⃗~𝐷𝑖𝑟(𝑝 ⃗│𝛼 ⃗ )</a:t>
                </a:r>
                <a:r>
                  <a:rPr lang="zh-CN" altLang="en-US" b="0" i="0">
                    <a:latin typeface="Cambria Math" panose="02040503050406030204" pitchFamily="18" charset="0"/>
                    <a:ea typeface="微软雅黑" panose="020B0503020204020204" pitchFamily="34" charset="-122"/>
                  </a:rPr>
                  <a:t>，同样</a:t>
                </a:r>
                <a:r>
                  <a:rPr lang="zh-CN" altLang="en-US" dirty="0"/>
                  <a:t>可以证明</a:t>
                </a:r>
                <a:endParaRPr lang="en-US" altLang="zh-CN" dirty="0"/>
              </a:p>
              <a:p>
                <a:r>
                  <a:rPr lang="en-US" altLang="zh-CN" b="0" i="0">
                    <a:latin typeface="Cambria Math" panose="02040503050406030204" pitchFamily="18" charset="0"/>
                  </a:rPr>
                  <a:t>𝐸(𝑝 ⃗ )=(𝛼_1/(∑26_(𝑖=1)^𝐾▒𝛼_𝑖 ),𝛼_(2 )/(∑2_(𝑖=1)^𝐾▒𝛼_𝑖 ),𝛼_3/(∑2_(𝑖=1)^𝐾▒𝛼_𝑖 ), …,𝛼_𝐾/(∑2_(𝑖=1)^𝐾▒𝛼_𝑖 ))</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32</a:t>
            </a:fld>
            <a:endParaRPr lang="zh-CN" altLang="en-US"/>
          </a:p>
        </p:txBody>
      </p:sp>
    </p:spTree>
    <p:extLst>
      <p:ext uri="{BB962C8B-B14F-4D97-AF65-F5344CB8AC3E}">
        <p14:creationId xmlns:p14="http://schemas.microsoft.com/office/powerpoint/2010/main" val="3913274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33</a:t>
            </a:fld>
            <a:endParaRPr lang="zh-CN" altLang="en-US"/>
          </a:p>
        </p:txBody>
      </p:sp>
    </p:spTree>
    <p:extLst>
      <p:ext uri="{BB962C8B-B14F-4D97-AF65-F5344CB8AC3E}">
        <p14:creationId xmlns:p14="http://schemas.microsoft.com/office/powerpoint/2010/main" val="487921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是一种</a:t>
            </a:r>
            <a:r>
              <a:rPr lang="zh-CN" altLang="en-US" sz="1200" b="0" i="0" u="none" strike="noStrike" kern="1200" dirty="0">
                <a:solidFill>
                  <a:schemeClr val="tx1"/>
                </a:solidFill>
                <a:effectLst/>
                <a:latin typeface="+mn-lt"/>
                <a:ea typeface="+mn-ea"/>
                <a:cs typeface="+mn-cs"/>
                <a:hlinkClick r:id="rId3"/>
              </a:rPr>
              <a:t>主题模型</a:t>
            </a:r>
            <a:r>
              <a:rPr lang="zh-CN" altLang="en-US" sz="1200" b="0" i="0" kern="1200" dirty="0">
                <a:solidFill>
                  <a:schemeClr val="tx1"/>
                </a:solidFill>
                <a:effectLst/>
                <a:latin typeface="+mn-lt"/>
                <a:ea typeface="+mn-ea"/>
                <a:cs typeface="+mn-cs"/>
              </a:rPr>
              <a:t>，它可以</a:t>
            </a:r>
            <a:r>
              <a:rPr lang="zh-CN" altLang="en-US" sz="1200" b="1" i="0" kern="1200" dirty="0">
                <a:solidFill>
                  <a:schemeClr val="tx1"/>
                </a:solidFill>
                <a:effectLst/>
                <a:latin typeface="+mn-lt"/>
                <a:ea typeface="+mn-ea"/>
                <a:cs typeface="+mn-cs"/>
              </a:rPr>
              <a:t>将文档集 中每篇文档的主题以概率分布的形式给出</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从而通过分析一些文档抽取出它们的主题（分布）出来后，便可以根据主题（分布）进行主题聚类或文本分类。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同时，它是一种典型的词袋模型，即一篇文档是由一组词构成，词与词之间没有先后顺序的关系。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一篇文档可以包含多个主题，文档中每一个词都由其中的一个主题生成。</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7</a:t>
            </a:fld>
            <a:endParaRPr lang="zh-CN" altLang="en-US"/>
          </a:p>
        </p:txBody>
      </p:sp>
    </p:spTree>
    <p:extLst>
      <p:ext uri="{BB962C8B-B14F-4D97-AF65-F5344CB8AC3E}">
        <p14:creationId xmlns:p14="http://schemas.microsoft.com/office/powerpoint/2010/main" val="31462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34</a:t>
            </a:fld>
            <a:endParaRPr lang="zh-CN" altLang="en-US"/>
          </a:p>
        </p:txBody>
      </p:sp>
    </p:spTree>
    <p:extLst>
      <p:ext uri="{BB962C8B-B14F-4D97-AF65-F5344CB8AC3E}">
        <p14:creationId xmlns:p14="http://schemas.microsoft.com/office/powerpoint/2010/main" val="4024811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35</a:t>
            </a:fld>
            <a:endParaRPr lang="zh-CN" altLang="en-US"/>
          </a:p>
        </p:txBody>
      </p:sp>
    </p:spTree>
    <p:extLst>
      <p:ext uri="{BB962C8B-B14F-4D97-AF65-F5344CB8AC3E}">
        <p14:creationId xmlns:p14="http://schemas.microsoft.com/office/powerpoint/2010/main" val="3079057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而本节中将要重点介绍的 </a:t>
            </a:r>
            <a:r>
              <a:rPr lang="en-US" altLang="zh-CN" dirty="0">
                <a:latin typeface="微软雅黑" panose="020B0503020204020204" pitchFamily="34" charset="-122"/>
                <a:ea typeface="微软雅黑" panose="020B0503020204020204" pitchFamily="34" charset="-122"/>
              </a:rPr>
              <a:t>MCMC(Markov Chain Monte Carlo)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Gibbs Sampling</a:t>
            </a:r>
            <a:r>
              <a:rPr lang="zh-CN" altLang="en-US" dirty="0">
                <a:latin typeface="微软雅黑" panose="020B0503020204020204" pitchFamily="34" charset="-122"/>
                <a:ea typeface="微软雅黑" panose="020B0503020204020204" pitchFamily="34" charset="-122"/>
              </a:rPr>
              <a:t>算法就是最常用的一种，这两个方法在现代贝叶斯分析中被广泛使用。</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36</a:t>
            </a:fld>
            <a:endParaRPr lang="zh-CN" altLang="en-US"/>
          </a:p>
        </p:txBody>
      </p:sp>
    </p:spTree>
    <p:extLst>
      <p:ext uri="{BB962C8B-B14F-4D97-AF65-F5344CB8AC3E}">
        <p14:creationId xmlns:p14="http://schemas.microsoft.com/office/powerpoint/2010/main" val="3659092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37</a:t>
            </a:fld>
            <a:endParaRPr lang="zh-CN" altLang="en-US"/>
          </a:p>
        </p:txBody>
      </p:sp>
    </p:spTree>
    <p:extLst>
      <p:ext uri="{BB962C8B-B14F-4D97-AF65-F5344CB8AC3E}">
        <p14:creationId xmlns:p14="http://schemas.microsoft.com/office/powerpoint/2010/main" val="3316888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38</a:t>
            </a:fld>
            <a:endParaRPr lang="zh-CN" altLang="en-US"/>
          </a:p>
        </p:txBody>
      </p:sp>
    </p:spTree>
    <p:extLst>
      <p:ext uri="{BB962C8B-B14F-4D97-AF65-F5344CB8AC3E}">
        <p14:creationId xmlns:p14="http://schemas.microsoft.com/office/powerpoint/2010/main" val="2456780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我们发现从第</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代人开始，这个分布就稳定不变了，这个是偶然的吗？</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39</a:t>
            </a:fld>
            <a:endParaRPr lang="zh-CN" altLang="en-US"/>
          </a:p>
        </p:txBody>
      </p:sp>
    </p:spTree>
    <p:extLst>
      <p:ext uri="{BB962C8B-B14F-4D97-AF65-F5344CB8AC3E}">
        <p14:creationId xmlns:p14="http://schemas.microsoft.com/office/powerpoint/2010/main" val="2095404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我们发现，到第</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代人的时候</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分布又收敛了。最为奇特的是，两次给定不同的初始概率分布，最终都收敛到概率分布 </a:t>
            </a:r>
            <a:r>
              <a:rPr lang="en-US" altLang="zh-CN" sz="1200" b="0" i="1" u="none" strike="noStrike" kern="1200" dirty="0">
                <a:solidFill>
                  <a:schemeClr val="tx1"/>
                </a:solidFill>
                <a:effectLst/>
                <a:latin typeface="+mn-lt"/>
                <a:ea typeface="+mn-ea"/>
                <a:cs typeface="+mn-cs"/>
              </a:rPr>
              <a:t>π</a:t>
            </a:r>
            <a:r>
              <a:rPr lang="en-US" altLang="zh-CN" sz="1200" b="0" i="0" u="none" strike="noStrike" kern="1200" dirty="0">
                <a:solidFill>
                  <a:schemeClr val="tx1"/>
                </a:solidFill>
                <a:effectLst/>
                <a:latin typeface="+mn-lt"/>
                <a:ea typeface="+mn-ea"/>
                <a:cs typeface="+mn-cs"/>
              </a:rPr>
              <a:t>=[0.286,0.489,0.225]</a:t>
            </a:r>
            <a:r>
              <a:rPr lang="zh-CN" altLang="en-US" sz="1200" b="0" i="0" kern="1200" dirty="0">
                <a:solidFill>
                  <a:schemeClr val="tx1"/>
                </a:solidFill>
                <a:effectLst/>
                <a:latin typeface="+mn-lt"/>
                <a:ea typeface="+mn-ea"/>
                <a:cs typeface="+mn-cs"/>
              </a:rPr>
              <a:t>，也就是说收敛的行为和初始概率分布 </a:t>
            </a:r>
            <a:r>
              <a:rPr lang="en-US" altLang="zh-CN" sz="1200" b="0" i="1" u="none" strike="noStrike" kern="1200" dirty="0">
                <a:solidFill>
                  <a:schemeClr val="tx1"/>
                </a:solidFill>
                <a:effectLst/>
                <a:latin typeface="+mn-lt"/>
                <a:ea typeface="+mn-ea"/>
                <a:cs typeface="+mn-cs"/>
              </a:rPr>
              <a:t>π</a:t>
            </a:r>
            <a:r>
              <a:rPr lang="en-US" altLang="zh-CN" sz="1200" b="0" i="0" u="none" strike="noStrike"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无关。</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40</a:t>
            </a:fld>
            <a:endParaRPr lang="zh-CN" altLang="en-US"/>
          </a:p>
        </p:txBody>
      </p:sp>
    </p:spTree>
    <p:extLst>
      <p:ext uri="{BB962C8B-B14F-4D97-AF65-F5344CB8AC3E}">
        <p14:creationId xmlns:p14="http://schemas.microsoft.com/office/powerpoint/2010/main" val="1820845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41</a:t>
            </a:fld>
            <a:endParaRPr lang="zh-CN" altLang="en-US"/>
          </a:p>
        </p:txBody>
      </p:sp>
    </p:spTree>
    <p:extLst>
      <p:ext uri="{BB962C8B-B14F-4D97-AF65-F5344CB8AC3E}">
        <p14:creationId xmlns:p14="http://schemas.microsoft.com/office/powerpoint/2010/main" val="3011339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该定理中马氏链的状态不要求有限，可以是有无穷多个的；</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定理中的“非周期“这个概念我们不打算解释了，因为我们遇到的绝大多数马氏链都是非周期的；</a:t>
            </a:r>
          </a:p>
          <a:p>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两个状态</a:t>
            </a:r>
            <a:r>
              <a:rPr lang="en-US" altLang="zh-CN" sz="1200" b="0" i="1" u="none" strike="noStrike" kern="1200" dirty="0" err="1">
                <a:solidFill>
                  <a:schemeClr val="tx1"/>
                </a:solidFill>
                <a:effectLst/>
                <a:latin typeface="+mn-lt"/>
                <a:ea typeface="+mn-ea"/>
                <a:cs typeface="+mn-cs"/>
              </a:rPr>
              <a:t>i</a:t>
            </a:r>
            <a:r>
              <a:rPr lang="en-US" altLang="zh-CN" sz="1200" b="0" i="0" u="none" strike="noStrike" kern="1200" dirty="0" err="1">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j</a:t>
            </a:r>
            <a:r>
              <a:rPr lang="zh-CN" altLang="en-US" sz="1200" b="0" i="0" kern="1200" dirty="0">
                <a:solidFill>
                  <a:schemeClr val="tx1"/>
                </a:solidFill>
                <a:effectLst/>
                <a:latin typeface="+mn-lt"/>
                <a:ea typeface="+mn-ea"/>
                <a:cs typeface="+mn-cs"/>
              </a:rPr>
              <a:t>是连通并非指</a:t>
            </a:r>
            <a:r>
              <a:rPr lang="en-US" altLang="zh-CN" sz="1200" b="0" i="1" u="none" strike="noStrike"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 可以直接一步转移到</a:t>
            </a:r>
            <a:r>
              <a:rPr lang="en-US" altLang="zh-CN" sz="1200" b="0" i="1" u="none" strike="noStrike" kern="1200" dirty="0">
                <a:solidFill>
                  <a:schemeClr val="tx1"/>
                </a:solidFill>
                <a:effectLst/>
                <a:latin typeface="+mn-lt"/>
                <a:ea typeface="+mn-ea"/>
                <a:cs typeface="+mn-cs"/>
              </a:rPr>
              <a:t>j</a:t>
            </a:r>
            <a:r>
              <a:rPr lang="en-US" altLang="zh-CN" sz="1200" b="0" i="0"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Pij</a:t>
            </a:r>
            <a:r>
              <a:rPr lang="en-US" altLang="zh-CN" sz="1200" b="0" i="0" u="none" strike="noStrike" kern="1200" dirty="0">
                <a:solidFill>
                  <a:schemeClr val="tx1"/>
                </a:solidFill>
                <a:effectLst/>
                <a:latin typeface="+mn-lt"/>
                <a:ea typeface="+mn-ea"/>
                <a:cs typeface="+mn-cs"/>
              </a:rPr>
              <a:t>&gt;0</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而是指 </a:t>
            </a:r>
            <a:r>
              <a:rPr lang="en-US" altLang="zh-CN" sz="1200" b="0" i="1" u="none" strike="noStrike"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 可以通过有限的</a:t>
            </a:r>
            <a:r>
              <a:rPr lang="en-US" altLang="zh-CN" sz="1200" b="0" i="1" u="none" strike="noStrike"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步转移到达</a:t>
            </a:r>
            <a:r>
              <a:rPr lang="en-US" altLang="zh-CN" sz="1200" b="0" i="1" u="none" strike="noStrike" kern="1200" dirty="0">
                <a:solidFill>
                  <a:schemeClr val="tx1"/>
                </a:solidFill>
                <a:effectLst/>
                <a:latin typeface="+mn-lt"/>
                <a:ea typeface="+mn-ea"/>
                <a:cs typeface="+mn-cs"/>
              </a:rPr>
              <a:t>j</a:t>
            </a:r>
            <a:r>
              <a:rPr lang="en-US" altLang="zh-CN" sz="1200" b="0" i="0"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Pnij</a:t>
            </a:r>
            <a:r>
              <a:rPr lang="en-US" altLang="zh-CN" sz="1200" b="0" i="0" u="none" strike="noStrike" kern="1200" dirty="0">
                <a:solidFill>
                  <a:schemeClr val="tx1"/>
                </a:solidFill>
                <a:effectLst/>
                <a:latin typeface="+mn-lt"/>
                <a:ea typeface="+mn-ea"/>
                <a:cs typeface="+mn-cs"/>
              </a:rPr>
              <a:t>&gt;0</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。马氏链的任何两个状态是连通的含义是指存在一个</a:t>
            </a:r>
            <a:r>
              <a:rPr lang="en-US" altLang="zh-CN" sz="1200" b="0" i="1" u="none" strike="noStrike" kern="1200" dirty="0">
                <a:solidFill>
                  <a:schemeClr val="tx1"/>
                </a:solidFill>
                <a:effectLst/>
                <a:latin typeface="+mn-lt"/>
                <a:ea typeface="+mn-ea"/>
                <a:cs typeface="+mn-cs"/>
              </a:rPr>
              <a:t>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使得矩阵</a:t>
            </a:r>
            <a:r>
              <a:rPr lang="en-US" altLang="zh-CN" sz="1200" b="0" i="1" u="none" strike="noStrike" kern="1200" dirty="0" err="1">
                <a:solidFill>
                  <a:schemeClr val="tx1"/>
                </a:solidFill>
                <a:effectLst/>
                <a:latin typeface="+mn-lt"/>
                <a:ea typeface="+mn-ea"/>
                <a:cs typeface="+mn-cs"/>
              </a:rPr>
              <a:t>Pn</a:t>
            </a:r>
            <a:r>
              <a:rPr lang="zh-CN" altLang="en-US" sz="1200" b="0" i="0" kern="1200" dirty="0">
                <a:solidFill>
                  <a:schemeClr val="tx1"/>
                </a:solidFill>
                <a:effectLst/>
                <a:latin typeface="+mn-lt"/>
                <a:ea typeface="+mn-ea"/>
                <a:cs typeface="+mn-cs"/>
              </a:rPr>
              <a:t> 中的任何一个元素的数值都大于零。</a:t>
            </a:r>
          </a:p>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42</a:t>
            </a:fld>
            <a:endParaRPr lang="zh-CN" altLang="en-US"/>
          </a:p>
        </p:txBody>
      </p:sp>
    </p:spTree>
    <p:extLst>
      <p:ext uri="{BB962C8B-B14F-4D97-AF65-F5344CB8AC3E}">
        <p14:creationId xmlns:p14="http://schemas.microsoft.com/office/powerpoint/2010/main" val="2671944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所以 </a:t>
            </a:r>
            <a:r>
              <a:rPr lang="en-US" altLang="zh-CN" sz="1200" b="0" i="1" u="none" strike="noStrike" kern="1200" dirty="0">
                <a:solidFill>
                  <a:schemeClr val="tx1"/>
                </a:solidFill>
                <a:effectLst/>
                <a:latin typeface="+mn-lt"/>
                <a:ea typeface="+mn-ea"/>
                <a:cs typeface="+mn-cs"/>
              </a:rPr>
              <a:t>Xn</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Xn</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Xn</a:t>
            </a:r>
            <a:r>
              <a:rPr lang="en-US" altLang="zh-CN" sz="1200" b="0" i="0" u="none" strike="noStrike" kern="1200" dirty="0">
                <a:solidFill>
                  <a:schemeClr val="tx1"/>
                </a:solidFill>
                <a:effectLst/>
                <a:latin typeface="+mn-lt"/>
                <a:ea typeface="+mn-ea"/>
                <a:cs typeface="+mn-cs"/>
              </a:rPr>
              <a:t>+2,⋯∼</a:t>
            </a:r>
            <a:r>
              <a:rPr lang="en-US" altLang="zh-CN" sz="1200" b="0" i="1" u="none" strike="noStrike" kern="1200" dirty="0">
                <a:solidFill>
                  <a:schemeClr val="tx1"/>
                </a:solidFill>
                <a:effectLst/>
                <a:latin typeface="+mn-lt"/>
                <a:ea typeface="+mn-ea"/>
                <a:cs typeface="+mn-cs"/>
              </a:rPr>
              <a:t>π</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都是同分布的随机变量，当然他们并不独立。如果我们从一个具体的初始状态 </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开始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沿着马氏链按照概率转移矩阵做跳转，那么我们得到一个转移序列 </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0,</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2,⋯</a:t>
            </a:r>
            <a:r>
              <a:rPr lang="en-US" altLang="zh-CN" sz="1200" b="0" i="1" u="none" strike="noStrike" kern="1200" dirty="0">
                <a:solidFill>
                  <a:schemeClr val="tx1"/>
                </a:solidFill>
                <a:effectLst/>
                <a:latin typeface="+mn-lt"/>
                <a:ea typeface="+mn-ea"/>
                <a:cs typeface="+mn-cs"/>
              </a:rPr>
              <a:t>xn</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xn</a:t>
            </a:r>
            <a:r>
              <a:rPr lang="en-US" altLang="zh-CN" sz="1200" b="0" i="0" u="none" strike="noStrike"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由于马氏链的收敛行为， </a:t>
            </a:r>
            <a:r>
              <a:rPr lang="en-US" altLang="zh-CN" sz="1200" b="0" i="1" u="none" strike="noStrike" kern="1200" dirty="0">
                <a:solidFill>
                  <a:schemeClr val="tx1"/>
                </a:solidFill>
                <a:effectLst/>
                <a:latin typeface="+mn-lt"/>
                <a:ea typeface="+mn-ea"/>
                <a:cs typeface="+mn-cs"/>
              </a:rPr>
              <a:t>xn</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xn</a:t>
            </a:r>
            <a:r>
              <a:rPr lang="en-US" altLang="zh-CN" sz="1200" b="0" i="0" u="none" strike="noStrike"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都将是平稳分布 </a:t>
            </a:r>
            <a:r>
              <a:rPr lang="en-US" altLang="zh-CN" sz="1200" b="0" i="1" u="none" strike="noStrike" kern="1200" dirty="0">
                <a:solidFill>
                  <a:schemeClr val="tx1"/>
                </a:solidFill>
                <a:effectLst/>
                <a:latin typeface="+mn-lt"/>
                <a:ea typeface="+mn-ea"/>
                <a:cs typeface="+mn-cs"/>
              </a:rPr>
              <a:t>π</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的样本。</a:t>
            </a:r>
            <a:endParaRPr lang="zh-CN" altLang="en-US" b="1"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43</a:t>
            </a:fld>
            <a:endParaRPr lang="zh-CN" altLang="en-US"/>
          </a:p>
        </p:txBody>
      </p:sp>
    </p:spTree>
    <p:extLst>
      <p:ext uri="{BB962C8B-B14F-4D97-AF65-F5344CB8AC3E}">
        <p14:creationId xmlns:p14="http://schemas.microsoft.com/office/powerpoint/2010/main" val="121335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然后以一定的概率选取上述某个主题，再以一定的概率选取那个主题下的某个单词，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不断的重复这两步，最终生成如下图所示的一篇文章（其中不同颜色的词语分别对应上图中不同主题下的词）</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而当我们看到一篇文章后，往往喜欢推测这篇文章是如何生成的，我们可能会认为作者先确定这篇文章的几个主题，然后围绕这几个主题遣词造句，表达成文。</a:t>
            </a:r>
          </a:p>
          <a:p>
            <a:r>
              <a:rPr lang="zh-CN" altLang="en-US" sz="1200" b="0" i="0" kern="1200" dirty="0">
                <a:solidFill>
                  <a:schemeClr val="tx1"/>
                </a:solidFill>
                <a:effectLst/>
                <a:latin typeface="+mn-lt"/>
                <a:ea typeface="+mn-ea"/>
                <a:cs typeface="+mn-cs"/>
              </a:rPr>
              <a:t>通俗来说，可以假定认为</a:t>
            </a:r>
            <a:r>
              <a:rPr lang="zh-CN" altLang="en-US" sz="1200" b="1" i="0" kern="1200" dirty="0">
                <a:solidFill>
                  <a:schemeClr val="tx1"/>
                </a:solidFill>
                <a:effectLst/>
                <a:latin typeface="+mn-lt"/>
                <a:ea typeface="+mn-ea"/>
                <a:cs typeface="+mn-cs"/>
              </a:rPr>
              <a:t>人类是根据上述文档生成过程写成了各种各样的文章，计算机推测分析网络上各篇文章分别都写了些什么主题，</a:t>
            </a:r>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且各篇文章中各个主题出现的概率大小（主题分布）是什么</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8</a:t>
            </a:fld>
            <a:endParaRPr lang="zh-CN" altLang="en-US"/>
          </a:p>
        </p:txBody>
      </p:sp>
    </p:spTree>
    <p:extLst>
      <p:ext uri="{BB962C8B-B14F-4D97-AF65-F5344CB8AC3E}">
        <p14:creationId xmlns:p14="http://schemas.microsoft.com/office/powerpoint/2010/main" val="1844717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44</a:t>
            </a:fld>
            <a:endParaRPr lang="zh-CN" altLang="en-US"/>
          </a:p>
        </p:txBody>
      </p:sp>
    </p:spTree>
    <p:extLst>
      <p:ext uri="{BB962C8B-B14F-4D97-AF65-F5344CB8AC3E}">
        <p14:creationId xmlns:p14="http://schemas.microsoft.com/office/powerpoint/2010/main" val="1598961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其实这个定理是显而易见的，因为细致平稳条件的物理含义就是对于任何两个状态</a:t>
            </a:r>
            <a:r>
              <a:rPr lang="en-US" altLang="zh-CN" sz="1200" b="0" i="1" u="none" strike="noStrike" kern="1200" dirty="0" err="1">
                <a:solidFill>
                  <a:schemeClr val="tx1"/>
                </a:solidFill>
                <a:effectLst/>
                <a:latin typeface="+mn-lt"/>
                <a:ea typeface="+mn-ea"/>
                <a:cs typeface="+mn-cs"/>
              </a:rPr>
              <a:t>i</a:t>
            </a:r>
            <a:r>
              <a:rPr lang="en-US" altLang="zh-CN" sz="1200" b="0" i="0" u="none" strike="noStrike" kern="1200" dirty="0" err="1">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j</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从 </a:t>
            </a:r>
            <a:r>
              <a:rPr lang="en-US" altLang="zh-CN" sz="1200" b="0" i="1" u="none" strike="noStrike"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 转移出去到</a:t>
            </a:r>
            <a:r>
              <a:rPr lang="en-US" altLang="zh-CN" sz="1200" b="0" i="1" u="none" strike="noStrike" kern="1200" dirty="0">
                <a:solidFill>
                  <a:schemeClr val="tx1"/>
                </a:solidFill>
                <a:effectLst/>
                <a:latin typeface="+mn-lt"/>
                <a:ea typeface="+mn-ea"/>
                <a:cs typeface="+mn-cs"/>
              </a:rPr>
              <a:t>j</a:t>
            </a:r>
            <a:r>
              <a:rPr lang="zh-CN" altLang="en-US" sz="1200" b="0" i="0" kern="1200" dirty="0">
                <a:solidFill>
                  <a:schemeClr val="tx1"/>
                </a:solidFill>
                <a:effectLst/>
                <a:latin typeface="+mn-lt"/>
                <a:ea typeface="+mn-ea"/>
                <a:cs typeface="+mn-cs"/>
              </a:rPr>
              <a:t> 而丢失的概率质量，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恰好会被从 </a:t>
            </a:r>
            <a:r>
              <a:rPr lang="en-US" altLang="zh-CN" sz="1200" b="0" i="1" u="none" strike="noStrike" kern="1200" dirty="0">
                <a:solidFill>
                  <a:schemeClr val="tx1"/>
                </a:solidFill>
                <a:effectLst/>
                <a:latin typeface="+mn-lt"/>
                <a:ea typeface="+mn-ea"/>
                <a:cs typeface="+mn-cs"/>
              </a:rPr>
              <a:t>j</a:t>
            </a:r>
            <a:r>
              <a:rPr lang="zh-CN" altLang="en-US" sz="1200" b="0" i="0" kern="1200" dirty="0">
                <a:solidFill>
                  <a:schemeClr val="tx1"/>
                </a:solidFill>
                <a:effectLst/>
                <a:latin typeface="+mn-lt"/>
                <a:ea typeface="+mn-ea"/>
                <a:cs typeface="+mn-cs"/>
              </a:rPr>
              <a:t> 转移回</a:t>
            </a:r>
            <a:r>
              <a:rPr lang="en-US" altLang="zh-CN" sz="1200" b="0" i="1" u="none" strike="noStrike"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 的概率质量补充回来，所以状态</a:t>
            </a:r>
            <a:r>
              <a:rPr lang="en-US" altLang="zh-CN" sz="1200" b="0" i="1" u="none" strike="noStrike"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上的概率质量</a:t>
            </a:r>
            <a:r>
              <a:rPr lang="en-US" altLang="zh-CN" sz="1200" b="0" i="1" u="none" strike="noStrike" kern="1200" dirty="0">
                <a:solidFill>
                  <a:schemeClr val="tx1"/>
                </a:solidFill>
                <a:effectLst/>
                <a:latin typeface="+mn-lt"/>
                <a:ea typeface="+mn-ea"/>
                <a:cs typeface="+mn-cs"/>
              </a:rPr>
              <a:t>π</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i</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是稳定的，从而</a:t>
            </a:r>
            <a:r>
              <a:rPr lang="en-US" altLang="zh-CN" sz="1200" b="0" i="1" u="none" strike="noStrike" kern="1200" dirty="0">
                <a:solidFill>
                  <a:schemeClr val="tx1"/>
                </a:solidFill>
                <a:effectLst/>
                <a:latin typeface="+mn-lt"/>
                <a:ea typeface="+mn-ea"/>
                <a:cs typeface="+mn-cs"/>
              </a:rPr>
              <a:t>π</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是马氏链的平稳分布。</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45</a:t>
            </a:fld>
            <a:endParaRPr lang="zh-CN" altLang="en-US"/>
          </a:p>
        </p:txBody>
      </p:sp>
    </p:spTree>
    <p:extLst>
      <p:ext uri="{BB962C8B-B14F-4D97-AF65-F5344CB8AC3E}">
        <p14:creationId xmlns:p14="http://schemas.microsoft.com/office/powerpoint/2010/main" val="2666408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也就是细致平稳条件不成立，所以 </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不太可能是这个马氏链的平稳分布。我们可否对马氏链做一个改造，使得细致平稳条件成立呢？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取什么样的 </a:t>
            </a:r>
            <a:r>
              <a:rPr lang="en-US" altLang="zh-CN" sz="1200" b="0" i="1" u="none" strike="noStrike" kern="1200" dirty="0">
                <a:solidFill>
                  <a:schemeClr val="tx1"/>
                </a:solidFill>
                <a:effectLst/>
                <a:latin typeface="+mn-lt"/>
                <a:ea typeface="+mn-ea"/>
                <a:cs typeface="+mn-cs"/>
              </a:rPr>
              <a:t>α</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i</a:t>
            </a:r>
            <a:r>
              <a:rPr lang="en-US" altLang="zh-CN" sz="1200" b="0" i="0" u="none" strike="noStrike" kern="1200" dirty="0" err="1">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j</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以上等式能成立呢？最简单的，按照对称性，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于是我们把原来具有转移矩阵</a:t>
            </a:r>
            <a:r>
              <a:rPr lang="en-US" altLang="zh-CN" sz="1200" b="0" i="1" u="none" strike="noStrike"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的一个很普通的马氏链，改造为了具有转移矩阵</a:t>
            </a:r>
            <a:r>
              <a:rPr lang="en-US" altLang="zh-CN" sz="1200" b="0" i="1" u="none" strike="noStrike" kern="1200" dirty="0">
                <a:solidFill>
                  <a:schemeClr val="tx1"/>
                </a:solidFill>
                <a:effectLst/>
                <a:latin typeface="+mn-lt"/>
                <a:ea typeface="+mn-ea"/>
                <a:cs typeface="+mn-cs"/>
              </a:rPr>
              <a:t>Q</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的马氏链，而 </a:t>
            </a:r>
            <a:r>
              <a:rPr lang="en-US" altLang="zh-CN" sz="1200" b="0" i="1" u="none" strike="noStrike" kern="1200" dirty="0">
                <a:solidFill>
                  <a:schemeClr val="tx1"/>
                </a:solidFill>
                <a:effectLst/>
                <a:latin typeface="+mn-lt"/>
                <a:ea typeface="+mn-ea"/>
                <a:cs typeface="+mn-cs"/>
              </a:rPr>
              <a:t>Q</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恰好满足细致平稳条件，由此马氏链</a:t>
            </a:r>
            <a:r>
              <a:rPr lang="en-US" altLang="zh-CN" sz="1200" b="0" i="1" u="none" strike="noStrike" kern="1200" dirty="0">
                <a:solidFill>
                  <a:schemeClr val="tx1"/>
                </a:solidFill>
                <a:effectLst/>
                <a:latin typeface="+mn-lt"/>
                <a:ea typeface="+mn-ea"/>
                <a:cs typeface="+mn-cs"/>
              </a:rPr>
              <a:t>Q</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的平稳分布就是</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46</a:t>
            </a:fld>
            <a:endParaRPr lang="zh-CN" altLang="en-US"/>
          </a:p>
        </p:txBody>
      </p:sp>
    </p:spTree>
    <p:extLst>
      <p:ext uri="{BB962C8B-B14F-4D97-AF65-F5344CB8AC3E}">
        <p14:creationId xmlns:p14="http://schemas.microsoft.com/office/powerpoint/2010/main" val="2499202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也就是细致平稳条件不成立，所以 </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不太可能是这个马氏链的平稳分布。我们可否对马氏链做一个改造，使得细致平稳条件成立呢？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取什么样的 </a:t>
            </a:r>
            <a:r>
              <a:rPr lang="en-US" altLang="zh-CN" sz="1200" b="0" i="1" u="none" strike="noStrike" kern="1200" dirty="0">
                <a:solidFill>
                  <a:schemeClr val="tx1"/>
                </a:solidFill>
                <a:effectLst/>
                <a:latin typeface="+mn-lt"/>
                <a:ea typeface="+mn-ea"/>
                <a:cs typeface="+mn-cs"/>
              </a:rPr>
              <a:t>α</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i</a:t>
            </a:r>
            <a:r>
              <a:rPr lang="en-US" altLang="zh-CN" sz="1200" b="0" i="0" u="none" strike="noStrike" kern="1200" dirty="0" err="1">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j</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以上等式能成立呢？最简单的，按照对称性，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于是我们把原来具有转移矩阵</a:t>
            </a:r>
            <a:r>
              <a:rPr lang="en-US" altLang="zh-CN" sz="1200" b="0" i="1" u="none" strike="noStrike"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的一个很普通的马氏链，改造为了具有转移矩阵</a:t>
            </a:r>
            <a:r>
              <a:rPr lang="en-US" altLang="zh-CN" sz="1200" b="0" i="1" u="none" strike="noStrike" kern="1200" dirty="0">
                <a:solidFill>
                  <a:schemeClr val="tx1"/>
                </a:solidFill>
                <a:effectLst/>
                <a:latin typeface="+mn-lt"/>
                <a:ea typeface="+mn-ea"/>
                <a:cs typeface="+mn-cs"/>
              </a:rPr>
              <a:t>Q</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的马氏链，而 </a:t>
            </a:r>
            <a:r>
              <a:rPr lang="en-US" altLang="zh-CN" sz="1200" b="0" i="1" u="none" strike="noStrike" kern="1200" dirty="0">
                <a:solidFill>
                  <a:schemeClr val="tx1"/>
                </a:solidFill>
                <a:effectLst/>
                <a:latin typeface="+mn-lt"/>
                <a:ea typeface="+mn-ea"/>
                <a:cs typeface="+mn-cs"/>
              </a:rPr>
              <a:t>Q</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恰好满足细致平稳条件，由此马氏链</a:t>
            </a:r>
            <a:r>
              <a:rPr lang="en-US" altLang="zh-CN" sz="1200" b="0" i="1" u="none" strike="noStrike" kern="1200" dirty="0">
                <a:solidFill>
                  <a:schemeClr val="tx1"/>
                </a:solidFill>
                <a:effectLst/>
                <a:latin typeface="+mn-lt"/>
                <a:ea typeface="+mn-ea"/>
                <a:cs typeface="+mn-cs"/>
              </a:rPr>
              <a:t>Q</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的平稳分布就是</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47</a:t>
            </a:fld>
            <a:endParaRPr lang="zh-CN" altLang="en-US"/>
          </a:p>
        </p:txBody>
      </p:sp>
    </p:spTree>
    <p:extLst>
      <p:ext uri="{BB962C8B-B14F-4D97-AF65-F5344CB8AC3E}">
        <p14:creationId xmlns:p14="http://schemas.microsoft.com/office/powerpoint/2010/main" val="1872453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48</a:t>
            </a:fld>
            <a:endParaRPr lang="zh-CN" altLang="en-US"/>
          </a:p>
        </p:txBody>
      </p:sp>
    </p:spTree>
    <p:extLst>
      <p:ext uri="{BB962C8B-B14F-4D97-AF65-F5344CB8AC3E}">
        <p14:creationId xmlns:p14="http://schemas.microsoft.com/office/powerpoint/2010/main" val="4049274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49</a:t>
            </a:fld>
            <a:endParaRPr lang="zh-CN" altLang="en-US"/>
          </a:p>
        </p:txBody>
      </p:sp>
    </p:spTree>
    <p:extLst>
      <p:ext uri="{BB962C8B-B14F-4D97-AF65-F5344CB8AC3E}">
        <p14:creationId xmlns:p14="http://schemas.microsoft.com/office/powerpoint/2010/main" val="11703038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50</a:t>
            </a:fld>
            <a:endParaRPr lang="zh-CN" altLang="en-US"/>
          </a:p>
        </p:txBody>
      </p:sp>
    </p:spTree>
    <p:extLst>
      <p:ext uri="{BB962C8B-B14F-4D97-AF65-F5344CB8AC3E}">
        <p14:creationId xmlns:p14="http://schemas.microsoft.com/office/powerpoint/2010/main" val="1785989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51</a:t>
            </a:fld>
            <a:endParaRPr lang="zh-CN" altLang="en-US"/>
          </a:p>
        </p:txBody>
      </p:sp>
    </p:spTree>
    <p:extLst>
      <p:ext uri="{BB962C8B-B14F-4D97-AF65-F5344CB8AC3E}">
        <p14:creationId xmlns:p14="http://schemas.microsoft.com/office/powerpoint/2010/main" val="20452620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于是这个二维空间上的马氏链将收敛到平稳分布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𝑝</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 </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。而这个算法就称为 </a:t>
                </a:r>
                <a:r>
                  <a:rPr lang="en-US" altLang="zh-CN" sz="1200" b="0" i="0" kern="1200" dirty="0">
                    <a:solidFill>
                      <a:schemeClr val="tx1"/>
                    </a:solidFill>
                    <a:effectLst/>
                    <a:latin typeface="+mn-lt"/>
                    <a:ea typeface="+mn-ea"/>
                    <a:cs typeface="+mn-cs"/>
                  </a:rPr>
                  <a:t>Gibbs Sampling </a:t>
                </a:r>
                <a:r>
                  <a:rPr lang="zh-CN" altLang="en-US" sz="1200" b="0" i="0" kern="1200" dirty="0">
                    <a:solidFill>
                      <a:schemeClr val="tx1"/>
                    </a:solidFill>
                    <a:effectLst/>
                    <a:latin typeface="+mn-lt"/>
                    <a:ea typeface="+mn-ea"/>
                    <a:cs typeface="+mn-cs"/>
                  </a:rPr>
                  <a:t>算法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以上采样过程中，如图所示，马氏链的转移只是轮换的沿着坐标轴 </a:t>
                </a:r>
                <a:r>
                  <a:rPr lang="en-US" altLang="zh-CN" sz="1200" b="0" i="1" u="none" strike="noStrike"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轴和</a:t>
                </a:r>
                <a:r>
                  <a:rPr lang="en-US" altLang="zh-CN" sz="1200" b="0" i="1" u="none" strike="noStrike"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轴做转移，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于是得到样本 </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0,</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0),(</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0,</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2),(</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2,</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马氏链收敛后，最终得到的样本就是 </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x</a:t>
                </a:r>
                <a:r>
                  <a:rPr lang="en-US" altLang="zh-CN" sz="1200" b="0" i="0" u="none" strike="noStrike" kern="1200" dirty="0" err="1">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的样本，</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额外说明一下，我们看到教科书上的 </a:t>
                </a:r>
                <a:r>
                  <a:rPr lang="en-US" altLang="zh-CN" sz="1200" b="0" i="0" kern="1200" dirty="0">
                    <a:solidFill>
                      <a:schemeClr val="tx1"/>
                    </a:solidFill>
                    <a:effectLst/>
                    <a:latin typeface="+mn-lt"/>
                    <a:ea typeface="+mn-ea"/>
                    <a:cs typeface="+mn-cs"/>
                  </a:rPr>
                  <a:t>Gibbs Sampling </a:t>
                </a:r>
                <a:r>
                  <a:rPr lang="zh-CN" altLang="en-US" sz="1200" b="0" i="0" kern="1200" dirty="0">
                    <a:solidFill>
                      <a:schemeClr val="tx1"/>
                    </a:solidFill>
                    <a:effectLst/>
                    <a:latin typeface="+mn-lt"/>
                    <a:ea typeface="+mn-ea"/>
                    <a:cs typeface="+mn-cs"/>
                  </a:rPr>
                  <a:t>算法大都是坐标轴轮换采样的，但是这其实是不强制要求的。最一般的情形可以是，在</a:t>
                </a:r>
                <a:r>
                  <a:rPr lang="en-US" altLang="zh-CN" sz="1200" b="0" i="1" u="none" strike="noStrike"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时刻，可以在</a:t>
                </a:r>
                <a:r>
                  <a:rPr lang="en-US" altLang="zh-CN" sz="1200" b="0" i="1" u="none" strike="noStrike"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轴和</a:t>
                </a:r>
                <a:r>
                  <a:rPr lang="en-US" altLang="zh-CN" sz="1200" b="0" i="1" u="none" strike="noStrike"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轴之间随机的选一个坐标轴，然后按条件概率做转移，马氏链也是一样收敛的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。轮换两个坐标轴只是一种方便的形式。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以上的过程我们很容易推广到高维的情形</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我们也可以把</a:t>
                </a:r>
                <a:r>
                  <a:rPr lang="en-US" altLang="zh-CN" sz="1200" b="0" i="0" kern="1200" dirty="0">
                    <a:solidFill>
                      <a:schemeClr val="tx1"/>
                    </a:solidFill>
                    <a:effectLst/>
                    <a:latin typeface="+mn-lt"/>
                    <a:ea typeface="+mn-ea"/>
                    <a:cs typeface="+mn-cs"/>
                  </a:rPr>
                  <a:t>Gibbs </a:t>
                </a:r>
                <a:r>
                  <a:rPr lang="en-US" altLang="zh-CN" sz="1200" b="0" i="0" kern="1200" dirty="0" err="1">
                    <a:solidFill>
                      <a:schemeClr val="tx1"/>
                    </a:solidFill>
                    <a:effectLst/>
                    <a:latin typeface="+mn-lt"/>
                    <a:ea typeface="+mn-ea"/>
                    <a:cs typeface="+mn-cs"/>
                  </a:rPr>
                  <a:t>Smapling</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算法从采样二维的 </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x</a:t>
                </a:r>
                <a:r>
                  <a:rPr lang="en-US" altLang="zh-CN" sz="1200" b="0" i="0" u="none" strike="noStrike" kern="1200" dirty="0" err="1">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推广到采样</a:t>
                </a:r>
                <a:r>
                  <a:rPr lang="en-US" altLang="zh-CN" sz="1200" b="0" i="1" u="none" strike="noStrike"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 维</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于是这个二维空间上的马氏链将收敛到平稳分布 </a:t>
                </a:r>
                <a:r>
                  <a:rPr lang="en-US" altLang="zh-CN" sz="1200" b="0" i="0" kern="1200">
                    <a:solidFill>
                      <a:schemeClr val="tx1"/>
                    </a:solidFill>
                    <a:effectLst/>
                    <a:latin typeface="Cambria Math" panose="02040503050406030204" pitchFamily="18" charset="0"/>
                    <a:ea typeface="+mn-ea"/>
                    <a:cs typeface="+mn-cs"/>
                  </a:rPr>
                  <a:t>𝑝(𝑥, 𝑦)</a:t>
                </a:r>
                <a:r>
                  <a:rPr lang="zh-CN" altLang="en-US" sz="1200" b="0" i="0" kern="1200" dirty="0">
                    <a:solidFill>
                      <a:schemeClr val="tx1"/>
                    </a:solidFill>
                    <a:effectLst/>
                    <a:latin typeface="+mn-lt"/>
                    <a:ea typeface="+mn-ea"/>
                    <a:cs typeface="+mn-cs"/>
                  </a:rPr>
                  <a:t>。而这个算法就称为 </a:t>
                </a:r>
                <a:r>
                  <a:rPr lang="en-US" altLang="zh-CN" sz="1200" b="0" i="0" kern="1200" dirty="0">
                    <a:solidFill>
                      <a:schemeClr val="tx1"/>
                    </a:solidFill>
                    <a:effectLst/>
                    <a:latin typeface="+mn-lt"/>
                    <a:ea typeface="+mn-ea"/>
                    <a:cs typeface="+mn-cs"/>
                  </a:rPr>
                  <a:t>Gibbs Sampling </a:t>
                </a:r>
                <a:r>
                  <a:rPr lang="zh-CN" altLang="en-US" sz="1200" b="0" i="0" kern="1200" dirty="0">
                    <a:solidFill>
                      <a:schemeClr val="tx1"/>
                    </a:solidFill>
                    <a:effectLst/>
                    <a:latin typeface="+mn-lt"/>
                    <a:ea typeface="+mn-ea"/>
                    <a:cs typeface="+mn-cs"/>
                  </a:rPr>
                  <a:t>算法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以上采样过程中，如图所示，马氏链的转移只是轮换的沿着坐标轴 </a:t>
                </a:r>
                <a:r>
                  <a:rPr lang="en-US" altLang="zh-CN" sz="1200" b="0" i="1" u="none" strike="noStrike"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轴和</a:t>
                </a:r>
                <a:r>
                  <a:rPr lang="en-US" altLang="zh-CN" sz="1200" b="0" i="1" u="none" strike="noStrike"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轴做转移，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于是得到样本 </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0,</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0),(</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0,</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2),(</a:t>
                </a:r>
                <a:r>
                  <a:rPr lang="en-US" altLang="zh-CN" sz="1200" b="0" i="1" u="none" strike="noStrike" kern="1200" dirty="0">
                    <a:solidFill>
                      <a:schemeClr val="tx1"/>
                    </a:solidFill>
                    <a:effectLst/>
                    <a:latin typeface="+mn-lt"/>
                    <a:ea typeface="+mn-ea"/>
                    <a:cs typeface="+mn-cs"/>
                  </a:rPr>
                  <a:t>x</a:t>
                </a:r>
                <a:r>
                  <a:rPr lang="en-US" altLang="zh-CN" sz="1200" b="0" i="0" u="none" strike="noStrike" kern="1200" dirty="0">
                    <a:solidFill>
                      <a:schemeClr val="tx1"/>
                    </a:solidFill>
                    <a:effectLst/>
                    <a:latin typeface="+mn-lt"/>
                    <a:ea typeface="+mn-ea"/>
                    <a:cs typeface="+mn-cs"/>
                  </a:rPr>
                  <a:t>2,</a:t>
                </a:r>
                <a:r>
                  <a:rPr lang="en-US" altLang="zh-CN" sz="1200" b="0" i="1" u="none" strike="noStrike" kern="1200" dirty="0">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马氏链收敛后，最终得到的样本就是 </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x</a:t>
                </a:r>
                <a:r>
                  <a:rPr lang="en-US" altLang="zh-CN" sz="1200" b="0" i="0" u="none" strike="noStrike" kern="1200" dirty="0" err="1">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的样本，</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额外说明一下，我们看到教科书上的 </a:t>
                </a:r>
                <a:r>
                  <a:rPr lang="en-US" altLang="zh-CN" sz="1200" b="0" i="0" kern="1200" dirty="0">
                    <a:solidFill>
                      <a:schemeClr val="tx1"/>
                    </a:solidFill>
                    <a:effectLst/>
                    <a:latin typeface="+mn-lt"/>
                    <a:ea typeface="+mn-ea"/>
                    <a:cs typeface="+mn-cs"/>
                  </a:rPr>
                  <a:t>Gibbs Sampling </a:t>
                </a:r>
                <a:r>
                  <a:rPr lang="zh-CN" altLang="en-US" sz="1200" b="0" i="0" kern="1200" dirty="0">
                    <a:solidFill>
                      <a:schemeClr val="tx1"/>
                    </a:solidFill>
                    <a:effectLst/>
                    <a:latin typeface="+mn-lt"/>
                    <a:ea typeface="+mn-ea"/>
                    <a:cs typeface="+mn-cs"/>
                  </a:rPr>
                  <a:t>算法大都是坐标轴轮换采样的，但是这其实是不强制要求的。最一般的情形可以是，在</a:t>
                </a:r>
                <a:r>
                  <a:rPr lang="en-US" altLang="zh-CN" sz="1200" b="0" i="1" u="none" strike="noStrike"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时刻，可以在</a:t>
                </a:r>
                <a:r>
                  <a:rPr lang="en-US" altLang="zh-CN" sz="1200" b="0" i="1" u="none" strike="noStrike"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轴和</a:t>
                </a:r>
                <a:r>
                  <a:rPr lang="en-US" altLang="zh-CN" sz="1200" b="0" i="1" u="none" strike="noStrike"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轴之间随机的选一个坐标轴，然后按条件概率做转移，马氏链也是一样收敛的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。轮换两个坐标轴只是一种方便的形式。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以上的过程我们很容易推广到高维的情形</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我们也可以把</a:t>
                </a:r>
                <a:r>
                  <a:rPr lang="en-US" altLang="zh-CN" sz="1200" b="0" i="0" kern="1200" dirty="0">
                    <a:solidFill>
                      <a:schemeClr val="tx1"/>
                    </a:solidFill>
                    <a:effectLst/>
                    <a:latin typeface="+mn-lt"/>
                    <a:ea typeface="+mn-ea"/>
                    <a:cs typeface="+mn-cs"/>
                  </a:rPr>
                  <a:t>Gibbs </a:t>
                </a:r>
                <a:r>
                  <a:rPr lang="en-US" altLang="zh-CN" sz="1200" b="0" i="0" kern="1200" dirty="0" err="1">
                    <a:solidFill>
                      <a:schemeClr val="tx1"/>
                    </a:solidFill>
                    <a:effectLst/>
                    <a:latin typeface="+mn-lt"/>
                    <a:ea typeface="+mn-ea"/>
                    <a:cs typeface="+mn-cs"/>
                  </a:rPr>
                  <a:t>Smapling</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算法从采样二维的 </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x</a:t>
                </a:r>
                <a:r>
                  <a:rPr lang="en-US" altLang="zh-CN" sz="1200" b="0" i="0" u="none" strike="noStrike" kern="1200" dirty="0" err="1">
                    <a:solidFill>
                      <a:schemeClr val="tx1"/>
                    </a:solidFill>
                    <a:effectLst/>
                    <a:latin typeface="+mn-lt"/>
                    <a:ea typeface="+mn-ea"/>
                    <a:cs typeface="+mn-cs"/>
                  </a:rPr>
                  <a:t>,</a:t>
                </a:r>
                <a:r>
                  <a:rPr lang="en-US" altLang="zh-CN" sz="1200" b="0" i="1" u="none" strike="noStrike" kern="1200" dirty="0" err="1">
                    <a:solidFill>
                      <a:schemeClr val="tx1"/>
                    </a:solidFill>
                    <a:effectLst/>
                    <a:latin typeface="+mn-lt"/>
                    <a:ea typeface="+mn-ea"/>
                    <a:cs typeface="+mn-cs"/>
                  </a:rPr>
                  <a:t>y</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推广到采样</a:t>
                </a:r>
                <a:r>
                  <a:rPr lang="en-US" altLang="zh-CN" sz="1200" b="0" i="1" u="none" strike="noStrike"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 维</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52</a:t>
            </a:fld>
            <a:endParaRPr lang="zh-CN" altLang="en-US"/>
          </a:p>
        </p:txBody>
      </p:sp>
    </p:spTree>
    <p:extLst>
      <p:ext uri="{BB962C8B-B14F-4D97-AF65-F5344CB8AC3E}">
        <p14:creationId xmlns:p14="http://schemas.microsoft.com/office/powerpoint/2010/main" val="26632533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我们日常生活中总是产生大量的文本，如果每一个文本存储为一篇文档，那每篇文档从人的观察来说就是有序的词的序列 </a:t>
            </a:r>
            <a:r>
              <a:rPr lang="en-US" altLang="zh-CN" sz="1200" b="0" i="1" u="none" strike="noStrike" kern="1200" dirty="0">
                <a:solidFill>
                  <a:schemeClr val="tx1"/>
                </a:solidFill>
                <a:effectLst/>
                <a:latin typeface="+mn-lt"/>
                <a:ea typeface="+mn-ea"/>
                <a:cs typeface="+mn-cs"/>
              </a:rPr>
              <a:t>d</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w</a:t>
            </a:r>
            <a:r>
              <a:rPr lang="en-US" altLang="zh-CN" sz="1200" b="0" i="0" u="none" strike="noStrike" kern="1200" dirty="0">
                <a:solidFill>
                  <a:schemeClr val="tx1"/>
                </a:solidFill>
                <a:effectLst/>
                <a:latin typeface="+mn-lt"/>
                <a:ea typeface="+mn-ea"/>
                <a:cs typeface="+mn-cs"/>
              </a:rPr>
              <a:t>1,</a:t>
            </a:r>
            <a:r>
              <a:rPr lang="en-US" altLang="zh-CN" sz="1200" b="0" i="1" u="none" strike="noStrike" kern="1200" dirty="0">
                <a:solidFill>
                  <a:schemeClr val="tx1"/>
                </a:solidFill>
                <a:effectLst/>
                <a:latin typeface="+mn-lt"/>
                <a:ea typeface="+mn-ea"/>
                <a:cs typeface="+mn-cs"/>
              </a:rPr>
              <a:t>w</a:t>
            </a:r>
            <a:r>
              <a:rPr lang="en-US" altLang="zh-CN" sz="1200" b="0" i="0" u="none" strike="noStrike" kern="1200" dirty="0">
                <a:solidFill>
                  <a:schemeClr val="tx1"/>
                </a:solidFill>
                <a:effectLst/>
                <a:latin typeface="+mn-lt"/>
                <a:ea typeface="+mn-ea"/>
                <a:cs typeface="+mn-cs"/>
              </a:rPr>
              <a:t>2,⋯,</a:t>
            </a:r>
            <a:r>
              <a:rPr lang="en-US" altLang="zh-CN" sz="1200" b="0" i="1" u="none" strike="noStrike" kern="1200" dirty="0">
                <a:solidFill>
                  <a:schemeClr val="tx1"/>
                </a:solidFill>
                <a:effectLst/>
                <a:latin typeface="+mn-lt"/>
                <a:ea typeface="+mn-ea"/>
                <a:cs typeface="+mn-cs"/>
              </a:rPr>
              <a:t>wn</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统计文本建模的目的就是追问这些观察到语料库中的的词序列是如何生成的</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53</a:t>
            </a:fld>
            <a:endParaRPr lang="zh-CN" altLang="en-US"/>
          </a:p>
        </p:txBody>
      </p:sp>
    </p:spTree>
    <p:extLst>
      <p:ext uri="{BB962C8B-B14F-4D97-AF65-F5344CB8AC3E}">
        <p14:creationId xmlns:p14="http://schemas.microsoft.com/office/powerpoint/2010/main" val="1095428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Beta</a:t>
            </a:r>
            <a:r>
              <a:rPr lang="zh-CN" altLang="en-US" sz="1200" b="0" i="0" kern="1200" dirty="0">
                <a:solidFill>
                  <a:schemeClr val="tx1"/>
                </a:solidFill>
                <a:effectLst/>
                <a:latin typeface="+mn-lt"/>
                <a:ea typeface="+mn-ea"/>
                <a:cs typeface="+mn-cs"/>
              </a:rPr>
              <a:t>分布是二项式分布的共轭先验概率分布，而狄利克雷分布（</a:t>
            </a:r>
            <a:r>
              <a:rPr lang="en-US" altLang="zh-CN" sz="1200" b="0" i="0" kern="1200" dirty="0">
                <a:solidFill>
                  <a:schemeClr val="tx1"/>
                </a:solidFill>
                <a:effectLst/>
                <a:latin typeface="+mn-lt"/>
                <a:ea typeface="+mn-ea"/>
                <a:cs typeface="+mn-cs"/>
              </a:rPr>
              <a:t>Dirichlet</a:t>
            </a:r>
            <a:r>
              <a:rPr lang="zh-CN" altLang="en-US" sz="1200" b="0" i="0" kern="1200" dirty="0">
                <a:solidFill>
                  <a:schemeClr val="tx1"/>
                </a:solidFill>
                <a:effectLst/>
                <a:latin typeface="+mn-lt"/>
                <a:ea typeface="+mn-ea"/>
                <a:cs typeface="+mn-cs"/>
              </a:rPr>
              <a:t>分布）是多项式分布的共轭先验概率分布。</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9</a:t>
            </a:fld>
            <a:endParaRPr lang="zh-CN" altLang="en-US"/>
          </a:p>
        </p:txBody>
      </p:sp>
    </p:spTree>
    <p:extLst>
      <p:ext uri="{BB962C8B-B14F-4D97-AF65-F5344CB8AC3E}">
        <p14:creationId xmlns:p14="http://schemas.microsoft.com/office/powerpoint/2010/main" val="37429418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54</a:t>
            </a:fld>
            <a:endParaRPr lang="zh-CN" altLang="en-US"/>
          </a:p>
        </p:txBody>
      </p:sp>
    </p:spTree>
    <p:extLst>
      <p:ext uri="{BB962C8B-B14F-4D97-AF65-F5344CB8AC3E}">
        <p14:creationId xmlns:p14="http://schemas.microsoft.com/office/powerpoint/2010/main" val="942325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Unigram Model </a:t>
            </a:r>
            <a:r>
              <a:rPr lang="zh-CN" altLang="en-US" sz="1200" b="0" i="0" kern="1200" dirty="0">
                <a:solidFill>
                  <a:schemeClr val="tx1"/>
                </a:solidFill>
                <a:effectLst/>
                <a:latin typeface="+mn-lt"/>
                <a:ea typeface="+mn-ea"/>
                <a:cs typeface="+mn-cs"/>
              </a:rPr>
              <a:t>中， 我们假设了文档之间是独立可交换的，而文档中的词也是独立可交换的，所以一篇文档相当于一个袋子，里面装了一些词，而词的顺序信息就无关紧要了，这样的模型也称为词袋模型</a:t>
            </a:r>
            <a:r>
              <a:rPr lang="en-US" altLang="zh-CN" sz="1200" b="0" i="0" kern="1200" dirty="0">
                <a:solidFill>
                  <a:schemeClr val="tx1"/>
                </a:solidFill>
                <a:effectLst/>
                <a:latin typeface="+mn-lt"/>
                <a:ea typeface="+mn-ea"/>
                <a:cs typeface="+mn-cs"/>
              </a:rPr>
              <a:t>(Bag-of-words)</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55</a:t>
            </a:fld>
            <a:endParaRPr lang="zh-CN" altLang="en-US"/>
          </a:p>
        </p:txBody>
      </p:sp>
    </p:spTree>
    <p:extLst>
      <p:ext uri="{BB962C8B-B14F-4D97-AF65-F5344CB8AC3E}">
        <p14:creationId xmlns:p14="http://schemas.microsoft.com/office/powerpoint/2010/main" val="33163422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Unigram Model </a:t>
            </a:r>
            <a:r>
              <a:rPr lang="zh-CN" altLang="en-US" sz="1200" b="0" i="0" kern="1200" dirty="0">
                <a:solidFill>
                  <a:schemeClr val="tx1"/>
                </a:solidFill>
                <a:effectLst/>
                <a:latin typeface="+mn-lt"/>
                <a:ea typeface="+mn-ea"/>
                <a:cs typeface="+mn-cs"/>
              </a:rPr>
              <a:t>中， 我们假设了文档之间是独立可交换的，而文档中的词也是独立可交换的，所以一篇文档相当于一个袋子，里面装了一些词，而词的顺序信息就无关紧要了，这样的模型也称为词袋模型</a:t>
            </a:r>
            <a:r>
              <a:rPr lang="en-US" altLang="zh-CN" sz="1200" b="0" i="0" kern="1200" dirty="0">
                <a:solidFill>
                  <a:schemeClr val="tx1"/>
                </a:solidFill>
                <a:effectLst/>
                <a:latin typeface="+mn-lt"/>
                <a:ea typeface="+mn-ea"/>
                <a:cs typeface="+mn-cs"/>
              </a:rPr>
              <a:t>(Bag-of-words)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当然，我们很重要的一个任务就是估计模型中的参数</a:t>
            </a:r>
            <a:r>
              <a:rPr lang="en-US" altLang="zh-CN" sz="1200" b="0" i="1"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，也就是问上帝拥有的这个骰子的各个面的概率是多大，</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56</a:t>
            </a:fld>
            <a:endParaRPr lang="zh-CN" altLang="en-US"/>
          </a:p>
        </p:txBody>
      </p:sp>
    </p:spTree>
    <p:extLst>
      <p:ext uri="{BB962C8B-B14F-4D97-AF65-F5344CB8AC3E}">
        <p14:creationId xmlns:p14="http://schemas.microsoft.com/office/powerpoint/2010/main" val="565823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对于以上模型，贝叶斯统计学派的统计学家会有不同意见，他们会很挑剔的批评只假设上帝拥有唯一一个固定的骰子是不合理的。在贝叶斯学派看来，一切参数都是随机变量，以上模型中的骰子 </a:t>
            </a:r>
            <a:r>
              <a:rPr lang="en-US" altLang="zh-CN" sz="1200" b="0" i="1"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不是唯一固定的，它也是一个随机变量。所以按照贝叶斯学派的观点，上帝是按照以下的过程在玩游戏的</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57</a:t>
            </a:fld>
            <a:endParaRPr lang="zh-CN" altLang="en-US"/>
          </a:p>
        </p:txBody>
      </p:sp>
    </p:spTree>
    <p:extLst>
      <p:ext uri="{BB962C8B-B14F-4D97-AF65-F5344CB8AC3E}">
        <p14:creationId xmlns:p14="http://schemas.microsoft.com/office/powerpoint/2010/main" val="19140474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以上贝叶斯学派的游戏规则的假设之下，语料</a:t>
            </a:r>
            <a:r>
              <a:rPr lang="en-US" altLang="zh-CN" sz="1200" b="0" i="0" u="none" strike="noStrike"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产生的概率如何计算呢？由于我们并不知道上帝到底用了哪个骰子</a:t>
            </a:r>
            <a:r>
              <a:rPr lang="en-US" altLang="zh-CN" sz="1200" b="0" i="1" u="none" strike="noStrike" kern="1200" dirty="0">
                <a:solidFill>
                  <a:schemeClr val="tx1"/>
                </a:solidFill>
                <a:effectLst/>
                <a:latin typeface="+mn-lt"/>
                <a:ea typeface="+mn-ea"/>
                <a:cs typeface="+mn-cs"/>
              </a:rPr>
              <a:t>p</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所以每个骰子都是可能被使用的，只是使用的概率由先验分布</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来决定。对每一个具体的骰子</a:t>
            </a:r>
            <a:r>
              <a:rPr lang="en-US" altLang="zh-CN" sz="1200" b="0" i="1" u="none" strike="noStrike" kern="1200" dirty="0">
                <a:solidFill>
                  <a:schemeClr val="tx1"/>
                </a:solidFill>
                <a:effectLst/>
                <a:latin typeface="+mn-lt"/>
                <a:ea typeface="+mn-ea"/>
                <a:cs typeface="+mn-cs"/>
              </a:rPr>
              <a:t>p</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由该骰子产生数据的概率是 </a:t>
            </a:r>
            <a:r>
              <a:rPr lang="en-US" altLang="zh-CN" sz="1200" b="0" i="1" u="none" strike="noStrike" kern="1200" dirty="0">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W|</a:t>
            </a:r>
            <a:r>
              <a:rPr lang="en-US" altLang="zh-CN" sz="1200" b="0" i="1" u="none" strike="noStrike" kern="1200" dirty="0" err="1">
                <a:solidFill>
                  <a:schemeClr val="tx1"/>
                </a:solidFill>
                <a:effectLst/>
                <a:latin typeface="+mn-lt"/>
                <a:ea typeface="+mn-ea"/>
                <a:cs typeface="+mn-cs"/>
              </a:rPr>
              <a:t>p</a:t>
            </a:r>
            <a:r>
              <a:rPr lang="en-US" altLang="zh-CN" sz="1200" b="0" i="0" u="none" strike="noStrike"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所以最终数据产生的概率就是对每一个骰子</a:t>
            </a:r>
            <a:r>
              <a:rPr lang="en-US" altLang="zh-CN" sz="1200" b="0" i="1" u="none" strike="noStrike"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上产生的数据概率进行积分累加求和</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58</a:t>
            </a:fld>
            <a:endParaRPr lang="zh-CN" altLang="en-US"/>
          </a:p>
        </p:txBody>
      </p:sp>
    </p:spTree>
    <p:extLst>
      <p:ext uri="{BB962C8B-B14F-4D97-AF65-F5344CB8AC3E}">
        <p14:creationId xmlns:p14="http://schemas.microsoft.com/office/powerpoint/2010/main" val="634448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在贝叶斯的框架下，参数</a:t>
            </a:r>
            <a:r>
              <a:rPr lang="en-US" altLang="zh-CN" sz="1200" b="0" i="1"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如何估计呢？由于我们已经有了参数的后验分布，所以合理的方式是使用后验分布的极大值点，或者是参数在后验分布下的平均值。</a:t>
            </a:r>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59</a:t>
            </a:fld>
            <a:endParaRPr lang="zh-CN" altLang="en-US"/>
          </a:p>
        </p:txBody>
      </p:sp>
    </p:spTree>
    <p:extLst>
      <p:ext uri="{BB962C8B-B14F-4D97-AF65-F5344CB8AC3E}">
        <p14:creationId xmlns:p14="http://schemas.microsoft.com/office/powerpoint/2010/main" val="3969604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14:m>
                  <m:oMath xmlns:m="http://schemas.openxmlformats.org/officeDocument/2006/math">
                    <m:sSub>
                      <m:sSubPr>
                        <m:ctrlPr>
                          <a:rPr lang="en-US" altLang="zh-CN" sz="1200" b="0" i="1" kern="1200" smtClean="0">
                            <a:solidFill>
                              <a:schemeClr val="tx1"/>
                            </a:solidFill>
                            <a:effectLst/>
                            <a:latin typeface="Cambria Math" panose="02040503050406030204" pitchFamily="18" charset="0"/>
                            <a:ea typeface="+mn-ea"/>
                            <a:cs typeface="+mn-cs"/>
                          </a:rPr>
                        </m:ctrlPr>
                      </m:sSubPr>
                      <m:e>
                        <m:r>
                          <a:rPr lang="en-US" altLang="zh-CN" sz="1200" b="0" i="1" kern="1200" smtClean="0">
                            <a:solidFill>
                              <a:schemeClr val="tx1"/>
                            </a:solidFill>
                            <a:effectLst/>
                            <a:latin typeface="Cambria Math" panose="02040503050406030204" pitchFamily="18" charset="0"/>
                            <a:ea typeface="+mn-ea"/>
                            <a:cs typeface="+mn-cs"/>
                          </a:rPr>
                          <m:t>𝛼</m:t>
                        </m:r>
                      </m:e>
                      <m:sub>
                        <m:r>
                          <a:rPr lang="en-US" altLang="zh-CN" sz="1200" b="0" i="1" kern="1200" smtClean="0">
                            <a:solidFill>
                              <a:schemeClr val="tx1"/>
                            </a:solidFill>
                            <a:effectLst/>
                            <a:latin typeface="Cambria Math" panose="02040503050406030204" pitchFamily="18" charset="0"/>
                            <a:ea typeface="+mn-ea"/>
                            <a:cs typeface="+mn-cs"/>
                          </a:rPr>
                          <m:t>𝑖</m:t>
                        </m:r>
                      </m:sub>
                    </m:sSub>
                  </m:oMath>
                </a14:m>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60</a:t>
            </a:fld>
            <a:endParaRPr lang="zh-CN" altLang="en-US"/>
          </a:p>
        </p:txBody>
      </p:sp>
    </p:spTree>
    <p:extLst>
      <p:ext uri="{BB962C8B-B14F-4D97-AF65-F5344CB8AC3E}">
        <p14:creationId xmlns:p14="http://schemas.microsoft.com/office/powerpoint/2010/main" val="1463619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Unigram Model</a:t>
                </a:r>
                <a:r>
                  <a:rPr lang="zh-CN" altLang="en-US" dirty="0"/>
                  <a:t>是一个很简单的模型，模型中假设看起来过于简单，和人类写文章产生的每一个词的过程差距比较大。</a:t>
                </a:r>
                <a:endParaRPr lang="en-US" altLang="zh-CN" dirty="0"/>
              </a:p>
              <a:p>
                <a:r>
                  <a:rPr lang="zh-CN" altLang="en-US" sz="1200" b="0" i="0" kern="1200" dirty="0">
                    <a:solidFill>
                      <a:schemeClr val="tx1"/>
                    </a:solidFill>
                    <a:effectLst/>
                    <a:latin typeface="+mn-lt"/>
                    <a:ea typeface="+mn-ea"/>
                    <a:cs typeface="+mn-cs"/>
                  </a:rPr>
                  <a:t>我们假定一篇文档只有一个主题生成，可实际中，一篇文章往往有多个主题，只是这多个主题各自在文档中出现的概率大小不一样。比如介绍一个国家的文档中，往往会分别从教育、经济、交通等多个主题进行介绍。那么在</a:t>
                </a:r>
                <a:r>
                  <a:rPr lang="en-US" altLang="zh-CN" sz="1200" b="0" i="0" kern="1200" dirty="0" err="1">
                    <a:solidFill>
                      <a:schemeClr val="tx1"/>
                    </a:solidFill>
                    <a:effectLst/>
                    <a:latin typeface="+mn-lt"/>
                    <a:ea typeface="+mn-ea"/>
                    <a:cs typeface="+mn-cs"/>
                  </a:rPr>
                  <a:t>pLSA</a:t>
                </a:r>
                <a:r>
                  <a:rPr lang="zh-CN" altLang="en-US" sz="1200" b="0" i="0" kern="1200" dirty="0">
                    <a:solidFill>
                      <a:schemeClr val="tx1"/>
                    </a:solidFill>
                    <a:effectLst/>
                    <a:latin typeface="+mn-lt"/>
                    <a:ea typeface="+mn-ea"/>
                    <a:cs typeface="+mn-cs"/>
                  </a:rPr>
                  <a:t>中，</a:t>
                </a:r>
                <a:r>
                  <a:rPr lang="zh-CN" altLang="en-US" sz="1200" b="1" i="0" kern="1200" dirty="0">
                    <a:solidFill>
                      <a:schemeClr val="tx1"/>
                    </a:solidFill>
                    <a:effectLst/>
                    <a:latin typeface="+mn-lt"/>
                    <a:ea typeface="+mn-ea"/>
                    <a:cs typeface="+mn-cs"/>
                  </a:rPr>
                  <a:t>文档是怎样被生成的呢</a:t>
                </a:r>
                <a:r>
                  <a:rPr lang="zh-CN" altLang="en-US" sz="1200" b="0" i="0" kern="1200" dirty="0">
                    <a:solidFill>
                      <a:schemeClr val="tx1"/>
                    </a:solidFill>
                    <a:effectLst/>
                    <a:latin typeface="+mn-lt"/>
                    <a:ea typeface="+mn-ea"/>
                    <a:cs typeface="+mn-cs"/>
                  </a:rPr>
                  <a:t>？</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61</a:t>
            </a:fld>
            <a:endParaRPr lang="zh-CN" altLang="en-US"/>
          </a:p>
        </p:txBody>
      </p:sp>
    </p:spTree>
    <p:extLst>
      <p:ext uri="{BB962C8B-B14F-4D97-AF65-F5344CB8AC3E}">
        <p14:creationId xmlns:p14="http://schemas.microsoft.com/office/powerpoint/2010/main" val="2275073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上面这个投骰子产生词的过程简化下便是：“先以一定的概率选取主题，再以一定的概率选取词”。</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事实上，一开始可供选择的主题有</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个：教育、经济、交通，那为何偏偏选取教育这个主题呢？其实是随机选取的，只是这个随机遵循一定的概率分布。</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比如可能选取教育主题的概率是</a:t>
                </a:r>
                <a:r>
                  <a:rPr lang="en-US" altLang="zh-CN" dirty="0">
                    <a:latin typeface="微软雅黑" panose="020B0503020204020204" pitchFamily="34" charset="-122"/>
                    <a:ea typeface="微软雅黑" panose="020B0503020204020204" pitchFamily="34" charset="-122"/>
                  </a:rPr>
                  <a:t>0.5</a:t>
                </a:r>
                <a:r>
                  <a:rPr lang="zh-CN" altLang="en-US" dirty="0">
                    <a:latin typeface="微软雅黑" panose="020B0503020204020204" pitchFamily="34" charset="-122"/>
                    <a:ea typeface="微软雅黑" panose="020B0503020204020204" pitchFamily="34" charset="-122"/>
                  </a:rPr>
                  <a:t>，选取经济主题的概率是</a:t>
                </a:r>
                <a:r>
                  <a:rPr lang="en-US" altLang="zh-CN" dirty="0">
                    <a:latin typeface="微软雅黑" panose="020B0503020204020204" pitchFamily="34" charset="-122"/>
                    <a:ea typeface="微软雅黑" panose="020B0503020204020204" pitchFamily="34" charset="-122"/>
                  </a:rPr>
                  <a:t>0.3</a:t>
                </a:r>
                <a:r>
                  <a:rPr lang="zh-CN" altLang="en-US" dirty="0">
                    <a:latin typeface="微软雅黑" panose="020B0503020204020204" pitchFamily="34" charset="-122"/>
                    <a:ea typeface="微软雅黑" panose="020B0503020204020204" pitchFamily="34" charset="-122"/>
                  </a:rPr>
                  <a:t>，选取交通主题的概率是</a:t>
                </a:r>
                <a:r>
                  <a:rPr lang="en-US" altLang="zh-CN" dirty="0">
                    <a:latin typeface="微软雅黑" panose="020B0503020204020204" pitchFamily="34" charset="-122"/>
                    <a:ea typeface="微软雅黑" panose="020B0503020204020204" pitchFamily="34" charset="-122"/>
                  </a:rPr>
                  <a:t>0.2</a:t>
                </a:r>
                <a:r>
                  <a:rPr lang="zh-CN" altLang="en-US" dirty="0">
                    <a:latin typeface="微软雅黑" panose="020B0503020204020204" pitchFamily="34" charset="-122"/>
                    <a:ea typeface="微软雅黑" panose="020B0503020204020204" pitchFamily="34" charset="-122"/>
                  </a:rPr>
                  <a:t>，那么</a:t>
                </a:r>
                <a:r>
                  <a:rPr lang="zh-CN" altLang="en-US" b="1" dirty="0">
                    <a:latin typeface="微软雅黑" panose="020B0503020204020204" pitchFamily="34" charset="-122"/>
                    <a:ea typeface="微软雅黑" panose="020B0503020204020204" pitchFamily="34" charset="-122"/>
                  </a:rPr>
                  <a:t>这</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个主题的概率分布便是</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教育：</a:t>
                </a:r>
                <a:r>
                  <a:rPr lang="en-US" altLang="zh-CN" b="1" dirty="0">
                    <a:latin typeface="微软雅黑" panose="020B0503020204020204" pitchFamily="34" charset="-122"/>
                    <a:ea typeface="微软雅黑" panose="020B0503020204020204" pitchFamily="34" charset="-122"/>
                  </a:rPr>
                  <a:t>0.5</a:t>
                </a:r>
                <a:r>
                  <a:rPr lang="zh-CN" altLang="en-US" b="1" dirty="0">
                    <a:latin typeface="微软雅黑" panose="020B0503020204020204" pitchFamily="34" charset="-122"/>
                    <a:ea typeface="微软雅黑" panose="020B0503020204020204" pitchFamily="34" charset="-122"/>
                  </a:rPr>
                  <a:t>，经济：</a:t>
                </a:r>
                <a:r>
                  <a:rPr lang="en-US" altLang="zh-CN" b="1" dirty="0">
                    <a:latin typeface="微软雅黑" panose="020B0503020204020204" pitchFamily="34" charset="-122"/>
                    <a:ea typeface="微软雅黑" panose="020B0503020204020204" pitchFamily="34" charset="-122"/>
                  </a:rPr>
                  <a:t>0.3</a:t>
                </a:r>
                <a:r>
                  <a:rPr lang="zh-CN" altLang="en-US" b="1" dirty="0">
                    <a:latin typeface="微软雅黑" panose="020B0503020204020204" pitchFamily="34" charset="-122"/>
                    <a:ea typeface="微软雅黑" panose="020B0503020204020204" pitchFamily="34" charset="-122"/>
                  </a:rPr>
                  <a:t>，交通：</a:t>
                </a:r>
                <a:r>
                  <a:rPr lang="en-US" altLang="zh-CN" b="1" dirty="0">
                    <a:latin typeface="微软雅黑" panose="020B0503020204020204" pitchFamily="34" charset="-122"/>
                    <a:ea typeface="微软雅黑" panose="020B0503020204020204" pitchFamily="34" charset="-122"/>
                  </a:rPr>
                  <a:t>0.2}</a:t>
                </a:r>
                <a:r>
                  <a:rPr lang="zh-CN" altLang="en-US" dirty="0">
                    <a:latin typeface="微软雅黑" panose="020B0503020204020204" pitchFamily="34" charset="-122"/>
                    <a:ea typeface="微软雅黑" panose="020B0503020204020204" pitchFamily="34" charset="-122"/>
                  </a:rPr>
                  <a:t>，我们把各个主题</a:t>
                </a:r>
                <a:r>
                  <a:rPr lang="en-US" altLang="zh-CN" dirty="0">
                    <a:latin typeface="微软雅黑" panose="020B0503020204020204" pitchFamily="34" charset="-122"/>
                    <a:ea typeface="微软雅黑" panose="020B0503020204020204" pitchFamily="34" charset="-122"/>
                  </a:rPr>
                  <a:t>z</a:t>
                </a:r>
                <a:r>
                  <a:rPr lang="zh-CN" altLang="en-US" dirty="0">
                    <a:latin typeface="微软雅黑" panose="020B0503020204020204" pitchFamily="34" charset="-122"/>
                    <a:ea typeface="微软雅黑" panose="020B0503020204020204" pitchFamily="34" charset="-122"/>
                  </a:rPr>
                  <a:t>在文档</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中出现的概率分布称之为主题分布，且是一个多项分布。</a:t>
                </a: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同样的，从主题分布中随机抽取出教育主题后，依然面对着</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个词：大学、老师、课程，这</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个词都可能被选中，但它们被选中的概率也是不一样的。</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比如大学这个词被选中的概率是</a:t>
                </a:r>
                <a:r>
                  <a:rPr lang="en-US" altLang="zh-CN" sz="1200" b="0" i="0" kern="1200" dirty="0">
                    <a:solidFill>
                      <a:schemeClr val="tx1"/>
                    </a:solidFill>
                    <a:effectLst/>
                    <a:latin typeface="+mn-lt"/>
                    <a:ea typeface="+mn-ea"/>
                    <a:cs typeface="+mn-cs"/>
                  </a:rPr>
                  <a:t>0.5</a:t>
                </a:r>
                <a:r>
                  <a:rPr lang="zh-CN" altLang="en-US" sz="1200" b="0" i="0" kern="1200" dirty="0">
                    <a:solidFill>
                      <a:schemeClr val="tx1"/>
                    </a:solidFill>
                    <a:effectLst/>
                    <a:latin typeface="+mn-lt"/>
                    <a:ea typeface="+mn-ea"/>
                    <a:cs typeface="+mn-cs"/>
                  </a:rPr>
                  <a:t>，老师这个词被选中的概率是</a:t>
                </a:r>
                <a:r>
                  <a:rPr lang="en-US" altLang="zh-CN" sz="1200" b="0" i="0" kern="1200" dirty="0">
                    <a:solidFill>
                      <a:schemeClr val="tx1"/>
                    </a:solidFill>
                    <a:effectLst/>
                    <a:latin typeface="+mn-lt"/>
                    <a:ea typeface="+mn-ea"/>
                    <a:cs typeface="+mn-cs"/>
                  </a:rPr>
                  <a:t>0.3</a:t>
                </a:r>
                <a:r>
                  <a:rPr lang="zh-CN" altLang="en-US" sz="1200" b="0" i="0" kern="1200" dirty="0">
                    <a:solidFill>
                      <a:schemeClr val="tx1"/>
                    </a:solidFill>
                    <a:effectLst/>
                    <a:latin typeface="+mn-lt"/>
                    <a:ea typeface="+mn-ea"/>
                    <a:cs typeface="+mn-cs"/>
                  </a:rPr>
                  <a:t>，课程被选中的概率是</a:t>
                </a:r>
                <a:r>
                  <a:rPr lang="en-US" altLang="zh-CN" sz="1200" b="0" i="0" kern="1200" dirty="0">
                    <a:solidFill>
                      <a:schemeClr val="tx1"/>
                    </a:solidFill>
                    <a:effectLst/>
                    <a:latin typeface="+mn-lt"/>
                    <a:ea typeface="+mn-ea"/>
                    <a:cs typeface="+mn-cs"/>
                  </a:rPr>
                  <a:t>0.2</a:t>
                </a:r>
                <a:r>
                  <a:rPr lang="zh-CN" altLang="en-US" sz="1200" b="0" i="0" kern="1200" dirty="0">
                    <a:solidFill>
                      <a:schemeClr val="tx1"/>
                    </a:solidFill>
                    <a:effectLst/>
                    <a:latin typeface="+mn-lt"/>
                    <a:ea typeface="+mn-ea"/>
                    <a:cs typeface="+mn-cs"/>
                  </a:rPr>
                  <a:t>，那么</a:t>
                </a:r>
                <a:r>
                  <a:rPr lang="zh-CN" altLang="en-US" sz="1200" b="1" i="0" kern="1200" dirty="0">
                    <a:solidFill>
                      <a:schemeClr val="tx1"/>
                    </a:solidFill>
                    <a:effectLst/>
                    <a:latin typeface="+mn-lt"/>
                    <a:ea typeface="+mn-ea"/>
                    <a:cs typeface="+mn-cs"/>
                  </a:rPr>
                  <a:t>这</a:t>
                </a:r>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个词的概率分布便是</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大学：</a:t>
                </a:r>
                <a:r>
                  <a:rPr lang="en-US" altLang="zh-CN" sz="1200" b="1" i="0" kern="1200" dirty="0">
                    <a:solidFill>
                      <a:schemeClr val="tx1"/>
                    </a:solidFill>
                    <a:effectLst/>
                    <a:latin typeface="+mn-lt"/>
                    <a:ea typeface="+mn-ea"/>
                    <a:cs typeface="+mn-cs"/>
                  </a:rPr>
                  <a:t>0.5</a:t>
                </a:r>
                <a:r>
                  <a:rPr lang="zh-CN" altLang="en-US" sz="1200" b="1" i="0" kern="1200" dirty="0">
                    <a:solidFill>
                      <a:schemeClr val="tx1"/>
                    </a:solidFill>
                    <a:effectLst/>
                    <a:latin typeface="+mn-lt"/>
                    <a:ea typeface="+mn-ea"/>
                    <a:cs typeface="+mn-cs"/>
                  </a:rPr>
                  <a:t>，老师：</a:t>
                </a:r>
                <a:r>
                  <a:rPr lang="en-US" altLang="zh-CN" sz="1200" b="1" i="0" kern="1200" dirty="0">
                    <a:solidFill>
                      <a:schemeClr val="tx1"/>
                    </a:solidFill>
                    <a:effectLst/>
                    <a:latin typeface="+mn-lt"/>
                    <a:ea typeface="+mn-ea"/>
                    <a:cs typeface="+mn-cs"/>
                  </a:rPr>
                  <a:t>0.3</a:t>
                </a:r>
                <a:r>
                  <a:rPr lang="zh-CN" altLang="en-US" sz="1200" b="1" i="0" kern="1200" dirty="0">
                    <a:solidFill>
                      <a:schemeClr val="tx1"/>
                    </a:solidFill>
                    <a:effectLst/>
                    <a:latin typeface="+mn-lt"/>
                    <a:ea typeface="+mn-ea"/>
                    <a:cs typeface="+mn-cs"/>
                  </a:rPr>
                  <a:t>，课程：</a:t>
                </a:r>
                <a:r>
                  <a:rPr lang="en-US" altLang="zh-CN" sz="1200" b="1" i="0" kern="1200" dirty="0">
                    <a:solidFill>
                      <a:schemeClr val="tx1"/>
                    </a:solidFill>
                    <a:effectLst/>
                    <a:latin typeface="+mn-lt"/>
                    <a:ea typeface="+mn-ea"/>
                    <a:cs typeface="+mn-cs"/>
                  </a:rPr>
                  <a:t>0.2}</a:t>
                </a:r>
                <a:r>
                  <a:rPr lang="zh-CN" altLang="en-US" sz="1200" b="0" i="0" kern="1200" dirty="0">
                    <a:solidFill>
                      <a:schemeClr val="tx1"/>
                    </a:solidFill>
                    <a:effectLst/>
                    <a:latin typeface="+mn-lt"/>
                    <a:ea typeface="+mn-ea"/>
                    <a:cs typeface="+mn-cs"/>
                  </a:rPr>
                  <a:t>，我们把各个词语</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在主题</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下出现的概率分布称之为词分布，这个词分布也是一个多项分布。</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62</a:t>
            </a:fld>
            <a:endParaRPr lang="zh-CN" altLang="en-US"/>
          </a:p>
        </p:txBody>
      </p:sp>
    </p:spTree>
    <p:extLst>
      <p:ext uri="{BB962C8B-B14F-4D97-AF65-F5344CB8AC3E}">
        <p14:creationId xmlns:p14="http://schemas.microsoft.com/office/powerpoint/2010/main" val="825871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怎么计算得到呢？针对海量文档，对所有文档进行分词后，得到一个词汇列表，这样每篇文档就是一个词语的集合。对于每个词语，用它在文档中出现的次数除以文档中词语总的数目便是它在文档中出现的概率。</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63</a:t>
            </a:fld>
            <a:endParaRPr lang="zh-CN" altLang="en-US"/>
          </a:p>
        </p:txBody>
      </p:sp>
    </p:spTree>
    <p:extLst>
      <p:ext uri="{BB962C8B-B14F-4D97-AF65-F5344CB8AC3E}">
        <p14:creationId xmlns:p14="http://schemas.microsoft.com/office/powerpoint/2010/main" val="207361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10</a:t>
            </a:fld>
            <a:endParaRPr lang="zh-CN" altLang="en-US"/>
          </a:p>
        </p:txBody>
      </p:sp>
    </p:spTree>
    <p:extLst>
      <p:ext uri="{BB962C8B-B14F-4D97-AF65-F5344CB8AC3E}">
        <p14:creationId xmlns:p14="http://schemas.microsoft.com/office/powerpoint/2010/main" val="19710680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按照概率选择一篇文档</a:t>
                </a:r>
              </a:p>
              <a:p>
                <a:pPr latinLnBrk="1"/>
                <a:r>
                  <a:rPr lang="zh-CN" altLang="en-US" sz="1200" b="0" i="0" kern="1200" dirty="0">
                    <a:solidFill>
                      <a:schemeClr val="tx1"/>
                    </a:solidFill>
                    <a:effectLst/>
                    <a:latin typeface="+mn-lt"/>
                    <a:ea typeface="+mn-ea"/>
                    <a:cs typeface="+mn-cs"/>
                  </a:rPr>
                  <a:t>选定文档后，从主题分布中按照概率选择一个隐含的主题类别</a:t>
                </a:r>
              </a:p>
              <a:p>
                <a:pPr latinLnBrk="1"/>
                <a:r>
                  <a:rPr lang="zh-CN" altLang="en-US" sz="1200" b="0" i="0" kern="1200" dirty="0">
                    <a:solidFill>
                      <a:schemeClr val="tx1"/>
                    </a:solidFill>
                    <a:effectLst/>
                    <a:latin typeface="+mn-lt"/>
                    <a:ea typeface="+mn-ea"/>
                    <a:cs typeface="+mn-cs"/>
                  </a:rPr>
                  <a:t>选定后，从词分布中按照概率选择一个词</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64</a:t>
            </a:fld>
            <a:endParaRPr lang="zh-CN" altLang="en-US"/>
          </a:p>
        </p:txBody>
      </p:sp>
    </p:spTree>
    <p:extLst>
      <p:ext uri="{BB962C8B-B14F-4D97-AF65-F5344CB8AC3E}">
        <p14:creationId xmlns:p14="http://schemas.microsoft.com/office/powerpoint/2010/main" val="3271594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65</a:t>
            </a:fld>
            <a:endParaRPr lang="zh-CN" altLang="en-US"/>
          </a:p>
        </p:txBody>
      </p:sp>
    </p:spTree>
    <p:extLst>
      <p:ext uri="{BB962C8B-B14F-4D97-AF65-F5344CB8AC3E}">
        <p14:creationId xmlns:p14="http://schemas.microsoft.com/office/powerpoint/2010/main" val="3433397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66</a:t>
            </a:fld>
            <a:endParaRPr lang="zh-CN" altLang="en-US"/>
          </a:p>
        </p:txBody>
      </p:sp>
    </p:spTree>
    <p:extLst>
      <p:ext uri="{BB962C8B-B14F-4D97-AF65-F5344CB8AC3E}">
        <p14:creationId xmlns:p14="http://schemas.microsoft.com/office/powerpoint/2010/main" val="26928496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换言之，人类根据文档生成模型写成了各类文章，然后丢给了</a:t>
                </a:r>
                <a:r>
                  <a:rPr lang="zh-CN" altLang="en-US" sz="1200" b="1" i="0" kern="1200" dirty="0">
                    <a:solidFill>
                      <a:schemeClr val="tx1"/>
                    </a:solidFill>
                    <a:effectLst/>
                    <a:latin typeface="+mn-lt"/>
                    <a:ea typeface="+mn-ea"/>
                    <a:cs typeface="+mn-cs"/>
                  </a:rPr>
                  <a:t>计算机，相当于计算机看到的是一篇篇已经写好的文章。现在计算机需要根据一篇篇文章中看到的一系列词归纳出当篇文章的主题，进而得出各个主题各自不同的出现概率：主题分布</a:t>
                </a:r>
                <a:r>
                  <a:rPr lang="zh-CN" altLang="en-US" sz="1200" b="0" i="0" kern="1200" dirty="0">
                    <a:solidFill>
                      <a:schemeClr val="tx1"/>
                    </a:solidFill>
                    <a:effectLst/>
                    <a:latin typeface="+mn-lt"/>
                    <a:ea typeface="+mn-ea"/>
                    <a:cs typeface="+mn-cs"/>
                  </a:rPr>
                  <a:t>。即文档</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和单词</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是可被观察到的，但主题</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却是隐藏的。</a:t>
                </a:r>
                <a:endParaRPr lang="en-US" altLang="zh-CN" sz="1200" b="0" i="0" kern="1200" dirty="0">
                  <a:solidFill>
                    <a:schemeClr val="tx1"/>
                  </a:solidFill>
                  <a:effectLst/>
                  <a:latin typeface="+mn-lt"/>
                  <a:ea typeface="+mn-ea"/>
                  <a:cs typeface="+mn-cs"/>
                </a:endParaRPr>
              </a:p>
              <a:p>
                <a:pPr latinLnBrk="1"/>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用什么方法进行估计呢，常用的参数估计方法有极大似然估计</a:t>
                </a:r>
                <a:r>
                  <a:rPr lang="en-US" altLang="zh-CN" sz="1200" b="0" i="0" kern="1200" dirty="0">
                    <a:solidFill>
                      <a:schemeClr val="tx1"/>
                    </a:solidFill>
                    <a:effectLst/>
                    <a:latin typeface="+mn-lt"/>
                    <a:ea typeface="+mn-ea"/>
                    <a:cs typeface="+mn-cs"/>
                  </a:rPr>
                  <a:t>MLE</a:t>
                </a:r>
                <a:r>
                  <a:rPr lang="zh-CN" altLang="en-US" sz="1200" b="0" i="0" kern="1200" dirty="0">
                    <a:solidFill>
                      <a:schemeClr val="tx1"/>
                    </a:solidFill>
                    <a:effectLst/>
                    <a:latin typeface="+mn-lt"/>
                    <a:ea typeface="+mn-ea"/>
                    <a:cs typeface="+mn-cs"/>
                  </a:rPr>
                  <a:t>、最大后验证估计</a:t>
                </a:r>
                <a:r>
                  <a:rPr lang="en-US" altLang="zh-CN" sz="1200" b="0" i="0" kern="1200" dirty="0">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、贝叶斯估计等等。</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因为该待估计的参数中含有隐变量</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，所以我们可以考虑</a:t>
                </a:r>
                <a:r>
                  <a:rPr lang="en-US" altLang="zh-CN" sz="1200" b="0" i="0" kern="1200" dirty="0">
                    <a:solidFill>
                      <a:schemeClr val="tx1"/>
                    </a:solidFill>
                    <a:effectLst/>
                    <a:latin typeface="+mn-lt"/>
                    <a:ea typeface="+mn-ea"/>
                    <a:cs typeface="+mn-cs"/>
                  </a:rPr>
                  <a:t>EM</a:t>
                </a:r>
                <a:r>
                  <a:rPr lang="zh-CN" altLang="en-US" sz="1200" b="0" i="0" kern="1200" dirty="0">
                    <a:solidFill>
                      <a:schemeClr val="tx1"/>
                    </a:solidFill>
                    <a:effectLst/>
                    <a:latin typeface="+mn-lt"/>
                    <a:ea typeface="+mn-ea"/>
                    <a:cs typeface="+mn-cs"/>
                  </a:rPr>
                  <a:t>算法。</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67</a:t>
            </a:fld>
            <a:endParaRPr lang="zh-CN" altLang="en-US"/>
          </a:p>
        </p:txBody>
      </p:sp>
    </p:spTree>
    <p:extLst>
      <p:ext uri="{BB962C8B-B14F-4D97-AF65-F5344CB8AC3E}">
        <p14:creationId xmlns:p14="http://schemas.microsoft.com/office/powerpoint/2010/main" val="961546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atinLnBrk="1"/>
                <a:r>
                  <a:rPr lang="zh-CN" altLang="en-US" dirty="0"/>
                  <a:t>对于</a:t>
                </a:r>
                <a:r>
                  <a:rPr lang="en-US" altLang="zh-CN" dirty="0"/>
                  <a:t>PLSA</a:t>
                </a:r>
                <a:r>
                  <a:rPr lang="zh-CN" altLang="en-US" dirty="0"/>
                  <a:t>模型，贝叶斯学派显然是有意见的。</a:t>
                </a:r>
                <a:r>
                  <a:rPr lang="en-US" altLang="zh-CN" dirty="0"/>
                  <a:t>Doc-top</a:t>
                </a:r>
                <a:r>
                  <a:rPr lang="zh-CN" altLang="en-US" dirty="0"/>
                  <a:t>骰子和</a:t>
                </a:r>
                <a:r>
                  <a:rPr lang="en-US" altLang="zh-CN" dirty="0"/>
                  <a:t>topic-word</a:t>
                </a:r>
                <a:r>
                  <a:rPr lang="zh-CN" altLang="en-US" dirty="0"/>
                  <a:t>骰子都是模型的参数，参数都是随机变量，怎么能没有先验分布呢？</a:t>
                </a:r>
                <a:endParaRPr lang="en-US" altLang="zh-CN" dirty="0"/>
              </a:p>
              <a:p>
                <a:pPr latinLnBrk="1"/>
                <a:r>
                  <a:rPr lang="zh-CN" altLang="en-US" dirty="0"/>
                  <a:t>类似于前面对</a:t>
                </a:r>
                <a:r>
                  <a:rPr lang="en-US" altLang="zh-CN" dirty="0"/>
                  <a:t>Unigram Model</a:t>
                </a:r>
                <a:r>
                  <a:rPr lang="zh-CN" altLang="en-US" dirty="0"/>
                  <a:t>的贝叶斯改造</a:t>
                </a:r>
                <a:endParaRPr lang="en-US" altLang="zh-CN" dirty="0"/>
              </a:p>
              <a:p>
                <a:pPr latinLnBrk="1"/>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68</a:t>
            </a:fld>
            <a:endParaRPr lang="zh-CN" altLang="en-US"/>
          </a:p>
        </p:txBody>
      </p:sp>
    </p:spTree>
    <p:extLst>
      <p:ext uri="{BB962C8B-B14F-4D97-AF65-F5344CB8AC3E}">
        <p14:creationId xmlns:p14="http://schemas.microsoft.com/office/powerpoint/2010/main" val="39547659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atinLnBrk="1"/>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69</a:t>
            </a:fld>
            <a:endParaRPr lang="zh-CN" altLang="en-US"/>
          </a:p>
        </p:txBody>
      </p:sp>
    </p:spTree>
    <p:extLst>
      <p:ext uri="{BB962C8B-B14F-4D97-AF65-F5344CB8AC3E}">
        <p14:creationId xmlns:p14="http://schemas.microsoft.com/office/powerpoint/2010/main" val="1800305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atinLnBrk="1"/>
                <a:r>
                  <a:rPr lang="zh-CN" altLang="en-US" dirty="0"/>
                  <a:t>由这个</a:t>
                </a:r>
                <a:r>
                  <a:rPr lang="en-US" altLang="zh-CN" dirty="0"/>
                  <a:t>topic-word</a:t>
                </a:r>
                <a:r>
                  <a:rPr lang="zh-CN" altLang="en-US" dirty="0"/>
                  <a:t>频率矩阵我们计算出每一个</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𝑤𝑜𝑟𝑑</m:t>
                        </m:r>
                      </m:e>
                      <m:e>
                        <m:r>
                          <a:rPr lang="en-US" altLang="zh-CN" b="0" i="1" smtClean="0">
                            <a:latin typeface="Cambria Math" panose="02040503050406030204" pitchFamily="18" charset="0"/>
                          </a:rPr>
                          <m:t>𝑡𝑜𝑝𝑖𝑐</m:t>
                        </m:r>
                      </m:e>
                    </m:d>
                    <m:r>
                      <a:rPr lang="zh-CN" altLang="en-US" b="0" i="1" smtClean="0">
                        <a:latin typeface="Cambria Math" panose="02040503050406030204" pitchFamily="18" charset="0"/>
                      </a:rPr>
                      <m:t>概率</m:t>
                    </m:r>
                  </m:oMath>
                </a14:m>
                <a:r>
                  <a:rPr lang="zh-CN" altLang="en-US" dirty="0"/>
                  <a:t>，从而算出模型参数</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𝜑</m:t>
                        </m:r>
                      </m:e>
                      <m:sub>
                        <m:r>
                          <a:rPr lang="en-US" altLang="zh-CN" b="0" i="1" smtClean="0">
                            <a:latin typeface="Cambria Math" panose="02040503050406030204" pitchFamily="18" charset="0"/>
                          </a:rPr>
                          <m:t>𝐾</m:t>
                        </m:r>
                      </m:sub>
                    </m:sSub>
                  </m:oMath>
                </a14:m>
                <a:r>
                  <a:rPr lang="zh-CN" altLang="en-US" dirty="0"/>
                  <a:t>，这就是上帝用的</a:t>
                </a:r>
                <a:r>
                  <a:rPr lang="en-US" altLang="zh-CN" dirty="0"/>
                  <a:t>K</a:t>
                </a:r>
                <a:r>
                  <a:rPr lang="zh-CN" altLang="en-US" dirty="0"/>
                  <a:t>个</a:t>
                </a:r>
                <a:r>
                  <a:rPr lang="en-US" altLang="zh-CN" dirty="0"/>
                  <a:t>topic-word</a:t>
                </a:r>
                <a:r>
                  <a:rPr lang="zh-CN" altLang="en-US" dirty="0"/>
                  <a:t>骰子</a:t>
                </a:r>
                <a:endParaRPr lang="en-US" altLang="zh-CN" dirty="0"/>
              </a:p>
              <a:p>
                <a:pPr latinLnBrk="1"/>
                <a:r>
                  <a:rPr lang="zh-CN" altLang="en-US" dirty="0"/>
                  <a:t>在</a:t>
                </a:r>
                <a:r>
                  <a:rPr lang="en-US" altLang="zh-CN" dirty="0"/>
                  <a:t>Gibbs Sampling</a:t>
                </a:r>
                <a:r>
                  <a:rPr lang="zh-CN" altLang="en-US" dirty="0"/>
                  <a:t>收敛之后，统计每篇文档中的</a:t>
                </a:r>
                <a:r>
                  <a:rPr lang="en-US" altLang="zh-CN" dirty="0"/>
                  <a:t>topic</a:t>
                </a:r>
                <a:r>
                  <a:rPr lang="zh-CN" altLang="en-US" dirty="0"/>
                  <a:t>的频率分布，就可以计算每一个</a:t>
                </a:r>
                <a:r>
                  <a:rPr lang="en-US" altLang="zh-CN" dirty="0"/>
                  <a:t>p(</a:t>
                </a:r>
                <a:r>
                  <a:rPr lang="en-US" altLang="zh-CN" dirty="0" err="1"/>
                  <a:t>topic|doc</a:t>
                </a:r>
                <a:r>
                  <a:rPr lang="en-US" altLang="zh-CN" dirty="0"/>
                  <a:t>)</a:t>
                </a:r>
                <a:r>
                  <a:rPr lang="zh-CN" altLang="en-US" dirty="0"/>
                  <a:t>概率，于是就可以计算出每一个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𝑚</m:t>
                        </m:r>
                      </m:sub>
                    </m:sSub>
                  </m:oMath>
                </a14:m>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70</a:t>
            </a:fld>
            <a:endParaRPr lang="zh-CN" altLang="en-US"/>
          </a:p>
        </p:txBody>
      </p:sp>
    </p:spTree>
    <p:extLst>
      <p:ext uri="{BB962C8B-B14F-4D97-AF65-F5344CB8AC3E}">
        <p14:creationId xmlns:p14="http://schemas.microsoft.com/office/powerpoint/2010/main" val="2176076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atinLnBrk="1"/>
                <a:r>
                  <a:rPr lang="zh-CN" altLang="en-US" dirty="0"/>
                  <a:t>对于新的文档，只要认为</a:t>
                </a:r>
                <a:r>
                  <a:rPr lang="en-US" altLang="zh-CN" dirty="0"/>
                  <a:t>Gibbs Sampling</a:t>
                </a:r>
                <a:r>
                  <a:rPr lang="zh-CN" altLang="en-US" dirty="0"/>
                  <a:t>公式中的</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𝜑</m:t>
                        </m:r>
                      </m:e>
                      <m:sub>
                        <m:r>
                          <a:rPr lang="en-US" altLang="zh-CN" b="0" i="1" smtClean="0">
                            <a:latin typeface="Cambria Math" panose="02040503050406030204" pitchFamily="18" charset="0"/>
                          </a:rPr>
                          <m:t>𝑘</m:t>
                        </m:r>
                      </m:sub>
                    </m:sSub>
                  </m:oMath>
                </a14:m>
                <a:r>
                  <a:rPr lang="zh-CN" altLang="en-US" dirty="0"/>
                  <a:t>是稳定不变的，是由训练预料得到的模型提供的，只要估计</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𝑚</m:t>
                        </m:r>
                      </m:sub>
                    </m:sSub>
                  </m:oMath>
                </a14:m>
                <a:r>
                  <a:rPr lang="zh-CN" altLang="en-US" dirty="0"/>
                  <a:t>就可以了。</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考虑到 </a:t>
                </a:r>
                <a:r>
                  <a:rPr lang="en-US" altLang="zh-CN" sz="1200" b="0" i="0" kern="1200">
                    <a:solidFill>
                      <a:schemeClr val="tx1"/>
                    </a:solidFill>
                    <a:effectLst/>
                    <a:latin typeface="Cambria Math" panose="02040503050406030204" pitchFamily="18" charset="0"/>
                    <a:ea typeface="+mn-ea"/>
                    <a:cs typeface="+mn-cs"/>
                  </a:rPr>
                  <a:t>𝛼_𝑖</a:t>
                </a:r>
                <a:r>
                  <a:rPr lang="zh-CN" altLang="en-US" sz="1200" b="0" i="0" kern="1200" dirty="0">
                    <a:solidFill>
                      <a:schemeClr val="tx1"/>
                    </a:solidFill>
                    <a:effectLst/>
                    <a:latin typeface="+mn-lt"/>
                    <a:ea typeface="+mn-ea"/>
                    <a:cs typeface="+mn-cs"/>
                  </a:rPr>
                  <a:t> 在 </a:t>
                </a:r>
                <a:r>
                  <a:rPr lang="en-US" altLang="zh-CN" sz="1200" b="0" i="0" kern="1200" dirty="0">
                    <a:solidFill>
                      <a:schemeClr val="tx1"/>
                    </a:solidFill>
                    <a:effectLst/>
                    <a:latin typeface="+mn-lt"/>
                    <a:ea typeface="+mn-ea"/>
                    <a:cs typeface="+mn-cs"/>
                  </a:rPr>
                  <a:t>Dirichlet </a:t>
                </a:r>
                <a:r>
                  <a:rPr lang="zh-CN" altLang="en-US" sz="1200" b="0" i="0" kern="1200" dirty="0">
                    <a:solidFill>
                      <a:schemeClr val="tx1"/>
                    </a:solidFill>
                    <a:effectLst/>
                    <a:latin typeface="+mn-lt"/>
                    <a:ea typeface="+mn-ea"/>
                    <a:cs typeface="+mn-cs"/>
                  </a:rPr>
                  <a:t>分布中的物理意义是事件的先验的伪计数，这个估计式子的含义是很直观的：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每个参数的估计值是其对应事件的先验的伪计数和数据中的计数的和在整体计数中的比例。</a:t>
                </a:r>
                <a:endParaRPr lang="zh-CN" altLang="en-US" dirty="0"/>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71</a:t>
            </a:fld>
            <a:endParaRPr lang="zh-CN" altLang="en-US"/>
          </a:p>
        </p:txBody>
      </p:sp>
    </p:spTree>
    <p:extLst>
      <p:ext uri="{BB962C8B-B14F-4D97-AF65-F5344CB8AC3E}">
        <p14:creationId xmlns:p14="http://schemas.microsoft.com/office/powerpoint/2010/main" val="6510052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72</a:t>
            </a:fld>
            <a:endParaRPr lang="zh-CN" altLang="en-US"/>
          </a:p>
        </p:txBody>
      </p:sp>
    </p:spTree>
    <p:extLst>
      <p:ext uri="{BB962C8B-B14F-4D97-AF65-F5344CB8AC3E}">
        <p14:creationId xmlns:p14="http://schemas.microsoft.com/office/powerpoint/2010/main" val="4139102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11</a:t>
            </a:fld>
            <a:endParaRPr lang="zh-CN" altLang="en-US"/>
          </a:p>
        </p:txBody>
      </p:sp>
    </p:spTree>
    <p:extLst>
      <p:ext uri="{BB962C8B-B14F-4D97-AF65-F5344CB8AC3E}">
        <p14:creationId xmlns:p14="http://schemas.microsoft.com/office/powerpoint/2010/main" val="98015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取积分中的函数作为概率密度，就得到一个形式最简单的</a:t>
            </a:r>
            <a:r>
              <a:rPr lang="en-US" altLang="zh-CN" dirty="0"/>
              <a:t>Gamma</a:t>
            </a:r>
            <a:r>
              <a:rPr lang="zh-CN" altLang="en-US" dirty="0"/>
              <a:t>分布的密度函数</a:t>
            </a:r>
            <a:endParaRPr lang="en-US" altLang="zh-CN" dirty="0"/>
          </a:p>
        </p:txBody>
      </p:sp>
      <p:sp>
        <p:nvSpPr>
          <p:cNvPr id="4" name="灯片编号占位符 3"/>
          <p:cNvSpPr>
            <a:spLocks noGrp="1"/>
          </p:cNvSpPr>
          <p:nvPr>
            <p:ph type="sldNum" sz="quarter" idx="10"/>
          </p:nvPr>
        </p:nvSpPr>
        <p:spPr/>
        <p:txBody>
          <a:bodyPr/>
          <a:lstStyle/>
          <a:p>
            <a:fld id="{8447224A-5E25-4BFC-93B3-3B7FFFC4B771}" type="slidenum">
              <a:rPr lang="zh-CN" altLang="en-US" smtClean="0"/>
              <a:t>12</a:t>
            </a:fld>
            <a:endParaRPr lang="zh-CN" altLang="en-US"/>
          </a:p>
        </p:txBody>
      </p:sp>
    </p:spTree>
    <p:extLst>
      <p:ext uri="{BB962C8B-B14F-4D97-AF65-F5344CB8AC3E}">
        <p14:creationId xmlns:p14="http://schemas.microsoft.com/office/powerpoint/2010/main" val="3294922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其中</a:t>
                </a:r>
                <a:r>
                  <a:rPr lang="en-US" altLang="zh-CN" dirty="0"/>
                  <a:t>a</a:t>
                </a:r>
                <a:r>
                  <a:rPr lang="zh-CN" altLang="en-US" dirty="0"/>
                  <a:t>称为</a:t>
                </a:r>
                <a:r>
                  <a:rPr lang="en-US" altLang="zh-CN" dirty="0"/>
                  <a:t>shape parameter</a:t>
                </a:r>
                <a:r>
                  <a:rPr lang="zh-CN" altLang="en-US" dirty="0"/>
                  <a:t>，主要决定了分布曲线的形状；</a:t>
                </a:r>
                <a:endParaRPr lang="en-US" altLang="zh-CN" dirty="0"/>
              </a:p>
              <a:p>
                <a:r>
                  <a:rPr lang="zh-CN" altLang="en-US" dirty="0"/>
                  <a:t>而</a:t>
                </a:r>
                <a14:m>
                  <m:oMath xmlns:m="http://schemas.openxmlformats.org/officeDocument/2006/math">
                    <m:r>
                      <a:rPr lang="en-US" altLang="zh-CN" b="0" i="1" smtClean="0">
                        <a:latin typeface="Cambria Math" panose="02040503050406030204" pitchFamily="18" charset="0"/>
                      </a:rPr>
                      <m:t>𝛽</m:t>
                    </m:r>
                  </m:oMath>
                </a14:m>
                <a:r>
                  <a:rPr lang="zh-CN" altLang="en-US" dirty="0"/>
                  <a:t>称为</a:t>
                </a:r>
                <a:r>
                  <a:rPr lang="en-US" altLang="zh-CN" dirty="0"/>
                  <a:t>rate parameter</a:t>
                </a:r>
                <a:r>
                  <a:rPr lang="zh-CN" altLang="en-US" dirty="0"/>
                  <a:t>或者</a:t>
                </a:r>
                <a:r>
                  <a:rPr lang="en-US" altLang="zh-CN" dirty="0"/>
                  <a:t>inverse scale parameter(</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𝛽</m:t>
                        </m:r>
                      </m:den>
                    </m:f>
                  </m:oMath>
                </a14:m>
                <a:r>
                  <a:rPr lang="zh-CN" altLang="en-US" dirty="0"/>
                  <a:t>称为</a:t>
                </a:r>
                <a:r>
                  <a:rPr lang="en-US" altLang="zh-CN" dirty="0"/>
                  <a:t>scale parameter</a:t>
                </a:r>
                <a:r>
                  <a:rPr lang="zh-CN" altLang="en-US" dirty="0"/>
                  <a:t>，主要决定曲线有多陡</a:t>
                </a:r>
                <a:r>
                  <a:rPr lang="en-US" altLang="zh-CN" dirty="0"/>
                  <a:t>)</a:t>
                </a:r>
              </a:p>
              <a:p>
                <a:r>
                  <a:rPr lang="zh-CN" altLang="en-US" dirty="0"/>
                  <a:t>接下来我们主要关注</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m:t>
                    </m:r>
                  </m:oMath>
                </a14:m>
                <a:r>
                  <a:rPr lang="en-US" altLang="zh-CN" dirty="0"/>
                  <a:t>1</a:t>
                </a:r>
                <a:r>
                  <a:rPr lang="zh-CN" altLang="en-US" dirty="0"/>
                  <a:t>的简单形式的</a:t>
                </a:r>
                <a:r>
                  <a:rPr lang="en-US" altLang="zh-CN" dirty="0"/>
                  <a:t>Gamma</a:t>
                </a:r>
                <a:r>
                  <a:rPr lang="zh-CN" altLang="en-US" dirty="0"/>
                  <a:t>分布</a:t>
                </a:r>
              </a:p>
            </p:txBody>
          </p:sp>
        </mc:Choice>
        <mc:Fallback xmlns="">
          <p:sp>
            <p:nvSpPr>
              <p:cNvPr id="3" name="备注占位符 2"/>
              <p:cNvSpPr>
                <a:spLocks noGrp="1"/>
              </p:cNvSpPr>
              <p:nvPr>
                <p:ph type="body" idx="1"/>
              </p:nvPr>
            </p:nvSpPr>
            <p:spPr/>
            <p:txBody>
              <a:bodyPr/>
              <a:lstStyle/>
              <a:p>
                <a:r>
                  <a:rPr lang="zh-CN" altLang="en-US" dirty="0"/>
                  <a:t>其中</a:t>
                </a:r>
                <a:r>
                  <a:rPr lang="en-US" altLang="zh-CN" dirty="0"/>
                  <a:t>a</a:t>
                </a:r>
                <a:r>
                  <a:rPr lang="zh-CN" altLang="en-US" dirty="0"/>
                  <a:t>称为</a:t>
                </a:r>
                <a:r>
                  <a:rPr lang="en-US" altLang="zh-CN" dirty="0"/>
                  <a:t>shape parameter</a:t>
                </a:r>
                <a:r>
                  <a:rPr lang="zh-CN" altLang="en-US" dirty="0"/>
                  <a:t>，主要决定了分布曲线的形状；</a:t>
                </a:r>
                <a:endParaRPr lang="en-US" altLang="zh-CN" dirty="0"/>
              </a:p>
              <a:p>
                <a:r>
                  <a:rPr lang="zh-CN" altLang="en-US" dirty="0"/>
                  <a:t>而</a:t>
                </a:r>
                <a:r>
                  <a:rPr lang="en-US" altLang="zh-CN" b="0" i="0">
                    <a:latin typeface="Cambria Math" panose="02040503050406030204" pitchFamily="18" charset="0"/>
                  </a:rPr>
                  <a:t>𝛽</a:t>
                </a:r>
                <a:r>
                  <a:rPr lang="zh-CN" altLang="en-US" dirty="0"/>
                  <a:t>称为</a:t>
                </a:r>
                <a:r>
                  <a:rPr lang="en-US" altLang="zh-CN" dirty="0"/>
                  <a:t>rate parameter</a:t>
                </a:r>
                <a:r>
                  <a:rPr lang="zh-CN" altLang="en-US" dirty="0"/>
                  <a:t>或者</a:t>
                </a:r>
                <a:r>
                  <a:rPr lang="en-US" altLang="zh-CN" dirty="0"/>
                  <a:t>inverse scale parameter(</a:t>
                </a:r>
                <a:r>
                  <a:rPr lang="en-US" altLang="zh-CN" b="0" i="0">
                    <a:latin typeface="Cambria Math" panose="02040503050406030204" pitchFamily="18" charset="0"/>
                  </a:rPr>
                  <a:t>1/𝛽</a:t>
                </a:r>
                <a:r>
                  <a:rPr lang="zh-CN" altLang="en-US" dirty="0"/>
                  <a:t>称为</a:t>
                </a:r>
                <a:r>
                  <a:rPr lang="en-US" altLang="zh-CN" dirty="0"/>
                  <a:t>scale parameter</a:t>
                </a:r>
                <a:r>
                  <a:rPr lang="zh-CN" altLang="en-US" dirty="0"/>
                  <a:t>，主要决定曲线有多陡</a:t>
                </a:r>
                <a:r>
                  <a:rPr lang="en-US" altLang="zh-CN" dirty="0"/>
                  <a:t>)</a:t>
                </a:r>
              </a:p>
              <a:p>
                <a:r>
                  <a:rPr lang="zh-CN" altLang="en-US" dirty="0"/>
                  <a:t>接下来我们主要关注</a:t>
                </a:r>
                <a:r>
                  <a:rPr lang="en-US" altLang="zh-CN" b="0" i="0">
                    <a:latin typeface="Cambria Math" panose="02040503050406030204" pitchFamily="18" charset="0"/>
                  </a:rPr>
                  <a:t>𝛽=</a:t>
                </a:r>
                <a:r>
                  <a:rPr lang="en-US" altLang="zh-CN" dirty="0"/>
                  <a:t>1</a:t>
                </a:r>
                <a:r>
                  <a:rPr lang="zh-CN" altLang="en-US" dirty="0"/>
                  <a:t>的简单形式的</a:t>
                </a:r>
                <a:r>
                  <a:rPr lang="en-US" altLang="zh-CN" dirty="0"/>
                  <a:t>Gamma</a:t>
                </a:r>
                <a:r>
                  <a:rPr lang="zh-CN" altLang="en-US" dirty="0"/>
                  <a:t>分布</a:t>
                </a:r>
              </a:p>
            </p:txBody>
          </p:sp>
        </mc:Fallback>
      </mc:AlternateContent>
      <p:sp>
        <p:nvSpPr>
          <p:cNvPr id="4" name="灯片编号占位符 3"/>
          <p:cNvSpPr>
            <a:spLocks noGrp="1"/>
          </p:cNvSpPr>
          <p:nvPr>
            <p:ph type="sldNum" sz="quarter" idx="10"/>
          </p:nvPr>
        </p:nvSpPr>
        <p:spPr/>
        <p:txBody>
          <a:bodyPr/>
          <a:lstStyle/>
          <a:p>
            <a:fld id="{8447224A-5E25-4BFC-93B3-3B7FFFC4B771}" type="slidenum">
              <a:rPr lang="zh-CN" altLang="en-US" smtClean="0"/>
              <a:t>13</a:t>
            </a:fld>
            <a:endParaRPr lang="zh-CN" altLang="en-US"/>
          </a:p>
        </p:txBody>
      </p:sp>
    </p:spTree>
    <p:extLst>
      <p:ext uri="{BB962C8B-B14F-4D97-AF65-F5344CB8AC3E}">
        <p14:creationId xmlns:p14="http://schemas.microsoft.com/office/powerpoint/2010/main" val="1091481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F4C8BCAC-A2E0-4210-82D8-7CB04EB63699}" type="datetime1">
              <a:rPr lang="en-US" altLang="zh-CN" smtClean="0"/>
              <a:t>9/12/2018</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zh-CN" altLang="en-US"/>
              <a:t>东南大学计算机学院万维网数据科学实验室</a:t>
            </a: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a:pPr/>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lvl1pPr>
              <a:defRPr/>
            </a:lvl1pPr>
            <a:lvl2pPr>
              <a:defRPr/>
            </a:lvl2pPr>
            <a:lvl3pPr>
              <a:defRPr/>
            </a:lvl3pPr>
            <a:lvl4pPr>
              <a:defRPr/>
            </a:lvl4pPr>
            <a:lvl5pPr>
              <a:defRPr/>
            </a:lvl5pPr>
          </a:lstStyle>
          <a:p>
            <a:pPr lvl="0"/>
            <a:r>
              <a:rPr lang="zh-CN" altLang="en-US" dirty="0"/>
              <a:t> 编辑母版文本样式</a:t>
            </a:r>
          </a:p>
          <a:p>
            <a:pPr lvl="1"/>
            <a:r>
              <a:rPr lang="zh-CN" altLang="en-US" dirty="0"/>
              <a:t> 第二级</a:t>
            </a:r>
          </a:p>
          <a:p>
            <a:pPr lvl="2"/>
            <a:r>
              <a:rPr lang="zh-CN" altLang="en-US" dirty="0"/>
              <a:t> 第三级</a:t>
            </a:r>
          </a:p>
          <a:p>
            <a:pPr lvl="3"/>
            <a:r>
              <a:rPr lang="zh-CN" altLang="en-US" dirty="0"/>
              <a:t> 第四级</a:t>
            </a:r>
          </a:p>
          <a:p>
            <a:pPr lvl="4"/>
            <a:r>
              <a:rPr lang="zh-CN" altLang="en-US" dirty="0"/>
              <a:t> 第五级</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A10EB29E-7357-40D6-82D8-CE317A133CA0}" type="datetime1">
              <a:rPr lang="en-US" altLang="zh-CN" smtClean="0"/>
              <a:t>9/12/2018</a:t>
            </a:fld>
            <a:endParaRPr lang="en-US"/>
          </a:p>
        </p:txBody>
      </p:sp>
      <p:sp>
        <p:nvSpPr>
          <p:cNvPr id="5" name="Footer Placeholder 4"/>
          <p:cNvSpPr>
            <a:spLocks noGrp="1"/>
          </p:cNvSpPr>
          <p:nvPr>
            <p:ph type="ftr" sz="quarter" idx="11"/>
          </p:nvPr>
        </p:nvSpPr>
        <p:spPr/>
        <p:txBody>
          <a:bodyPr/>
          <a:lstStyle/>
          <a:p>
            <a:r>
              <a:rPr lang="zh-CN" altLang="en-US"/>
              <a:t>东南大学计算机学院万维网数据科学实验室</a:t>
            </a:r>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1143000" y="762000"/>
            <a:ext cx="7429500" cy="5410200"/>
          </a:xfrm>
        </p:spPr>
        <p:txBody>
          <a:bodyPr vert="eaVert"/>
          <a:lstStyle>
            <a:lvl1pPr>
              <a:defRPr/>
            </a:lvl1pPr>
            <a:lvl2pPr>
              <a:defRPr/>
            </a:lvl2pPr>
            <a:lvl3pPr>
              <a:defRPr/>
            </a:lvl3pPr>
            <a:lvl4pPr>
              <a:defRPr/>
            </a:lvl4pPr>
            <a:lvl5pPr>
              <a:defRPr/>
            </a:lvl5pPr>
          </a:lstStyle>
          <a:p>
            <a:pPr lvl="0"/>
            <a:r>
              <a:rPr lang="zh-CN" altLang="en-US" dirty="0"/>
              <a:t> 编辑母版文本样式</a:t>
            </a:r>
          </a:p>
          <a:p>
            <a:pPr lvl="1"/>
            <a:r>
              <a:rPr lang="zh-CN" altLang="en-US" dirty="0"/>
              <a:t> 第二级</a:t>
            </a:r>
          </a:p>
          <a:p>
            <a:pPr lvl="2"/>
            <a:r>
              <a:rPr lang="zh-CN" altLang="en-US" dirty="0"/>
              <a:t> 第三级</a:t>
            </a:r>
          </a:p>
          <a:p>
            <a:pPr lvl="3"/>
            <a:r>
              <a:rPr lang="zh-CN" altLang="en-US" dirty="0"/>
              <a:t> 第四级</a:t>
            </a:r>
          </a:p>
          <a:p>
            <a:pPr lvl="4"/>
            <a:r>
              <a:rPr lang="zh-CN" altLang="en-US" dirty="0"/>
              <a:t> 第五级</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DE21AD65-3866-459E-83C2-569DD9DA3536}" type="datetime1">
              <a:rPr lang="en-US" altLang="zh-CN" smtClean="0"/>
              <a:t>9/12/2018</a:t>
            </a:fld>
            <a:endParaRPr lang="en-US"/>
          </a:p>
        </p:txBody>
      </p:sp>
      <p:sp>
        <p:nvSpPr>
          <p:cNvPr id="5" name="Footer Placeholder 4"/>
          <p:cNvSpPr>
            <a:spLocks noGrp="1"/>
          </p:cNvSpPr>
          <p:nvPr>
            <p:ph type="ftr" sz="quarter" idx="11"/>
          </p:nvPr>
        </p:nvSpPr>
        <p:spPr/>
        <p:txBody>
          <a:bodyPr/>
          <a:lstStyle/>
          <a:p>
            <a:r>
              <a:rPr lang="zh-CN" altLang="en-US"/>
              <a:t>东南大学计算机学院万维网数据科学实验室</a:t>
            </a:r>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marL="228600" indent="-252000" eaLnBrk="0">
              <a:buFont typeface="Wingdings" panose="05000000000000000000" pitchFamily="2" charset="2"/>
              <a:buChar char="n"/>
              <a:defRPr>
                <a:latin typeface="Times New Roman" panose="02020603050405020304" pitchFamily="18" charset="0"/>
                <a:cs typeface="Times New Roman" panose="02020603050405020304" pitchFamily="18" charset="0"/>
              </a:defRPr>
            </a:lvl1pPr>
            <a:lvl2pPr marL="457200" indent="-252000">
              <a:buFont typeface="Wingdings" panose="05000000000000000000" pitchFamily="2" charset="2"/>
              <a:buChar char="p"/>
              <a:defRPr>
                <a:latin typeface="Times New Roman" panose="02020603050405020304" pitchFamily="18" charset="0"/>
                <a:cs typeface="Times New Roman" panose="02020603050405020304" pitchFamily="18" charset="0"/>
              </a:defRPr>
            </a:lvl2pPr>
            <a:lvl3pPr marL="731520" indent="-252000">
              <a:buFont typeface="Wingdings" panose="05000000000000000000" pitchFamily="2" charset="2"/>
              <a:buChar char="p"/>
              <a:defRPr>
                <a:latin typeface="Times New Roman" panose="02020603050405020304" pitchFamily="18" charset="0"/>
                <a:cs typeface="Times New Roman" panose="02020603050405020304" pitchFamily="18" charset="0"/>
              </a:defRPr>
            </a:lvl3pPr>
            <a:lvl4pPr marL="1005840" indent="-252000">
              <a:buFont typeface="Wingdings" panose="05000000000000000000" pitchFamily="2" charset="2"/>
              <a:buChar char="p"/>
              <a:defRPr>
                <a:latin typeface="Times New Roman" panose="02020603050405020304" pitchFamily="18" charset="0"/>
                <a:cs typeface="Times New Roman" panose="02020603050405020304" pitchFamily="18" charset="0"/>
              </a:defRPr>
            </a:lvl4pPr>
            <a:lvl5pPr marL="1280160" indent="-252000">
              <a:buFont typeface="Wingdings" panose="05000000000000000000" pitchFamily="2" charset="2"/>
              <a:buChar char="p"/>
              <a:defRPr>
                <a:latin typeface="Times New Roman" panose="02020603050405020304" pitchFamily="18" charset="0"/>
                <a:cs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FB82813E-9CE0-464E-B9DD-70AA2690241B}" type="datetime1">
              <a:rPr lang="en-US" altLang="zh-CN" smtClean="0"/>
              <a:t>9/12/2018</a:t>
            </a:fld>
            <a:endParaRPr lang="en-US"/>
          </a:p>
        </p:txBody>
      </p:sp>
      <p:sp>
        <p:nvSpPr>
          <p:cNvPr id="5" name="Footer Placeholder 4"/>
          <p:cNvSpPr>
            <a:spLocks noGrp="1"/>
          </p:cNvSpPr>
          <p:nvPr>
            <p:ph type="ftr" sz="quarter" idx="11"/>
          </p:nvPr>
        </p:nvSpPr>
        <p:spPr/>
        <p:txBody>
          <a:bodyPr/>
          <a:lstStyle/>
          <a:p>
            <a:r>
              <a:rPr lang="zh-CN" altLang="en-US"/>
              <a:t>东南大学计算机学院万维网数据科学实验室</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4FAB73BC-B049-4115-A692-8D63A059BFB8}" type="slidenum">
              <a:rPr lang="en-US" smtClean="0"/>
              <a:pPr/>
              <a:t>‹#›</a:t>
            </a:fld>
            <a:endParaRPr 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A5538552-0410-4BE7-8FA2-B72A0142CB2A}" type="datetime1">
              <a:rPr lang="en-US" altLang="zh-CN" smtClean="0"/>
              <a:t>9/12/2018</a:t>
            </a:fld>
            <a:endParaRPr lang="en-US"/>
          </a:p>
        </p:txBody>
      </p:sp>
      <p:sp>
        <p:nvSpPr>
          <p:cNvPr id="5" name="Footer Placeholder 4"/>
          <p:cNvSpPr>
            <a:spLocks noGrp="1"/>
          </p:cNvSpPr>
          <p:nvPr>
            <p:ph type="ftr" sz="quarter" idx="11"/>
          </p:nvPr>
        </p:nvSpPr>
        <p:spPr/>
        <p:txBody>
          <a:bodyPr/>
          <a:lstStyle/>
          <a:p>
            <a:r>
              <a:rPr lang="zh-CN" altLang="en-US"/>
              <a:t>东南大学计算机学院万维网数据科学实验室</a:t>
            </a:r>
            <a:endParaRPr lang="en-US" altLang="zh-CN"/>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 编辑母版文本样式</a:t>
            </a:r>
          </a:p>
          <a:p>
            <a:pPr lvl="1"/>
            <a:r>
              <a:rPr lang="zh-CN" altLang="en-US" dirty="0"/>
              <a:t> 第二级</a:t>
            </a:r>
          </a:p>
          <a:p>
            <a:pPr lvl="2"/>
            <a:r>
              <a:rPr lang="zh-CN" altLang="en-US" dirty="0"/>
              <a:t> 第三级</a:t>
            </a:r>
          </a:p>
          <a:p>
            <a:pPr lvl="3"/>
            <a:r>
              <a:rPr lang="zh-CN" altLang="en-US" dirty="0"/>
              <a:t> 第四级</a:t>
            </a:r>
          </a:p>
          <a:p>
            <a:pPr lvl="4"/>
            <a:r>
              <a:rPr lang="zh-CN" altLang="en-US" dirty="0"/>
              <a:t> 第五级</a:t>
            </a:r>
            <a:endParaRPr lang="en-US" dirty="0"/>
          </a:p>
        </p:txBody>
      </p:sp>
      <p:sp>
        <p:nvSpPr>
          <p:cNvPr id="4" name="Content Placeholder 3"/>
          <p:cNvSpPr>
            <a:spLocks noGrp="1"/>
          </p:cNvSpPr>
          <p:nvPr>
            <p:ph sz="half" idx="2" hasCustomPrompt="1"/>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 编辑母版文本样式</a:t>
            </a:r>
          </a:p>
          <a:p>
            <a:pPr lvl="1"/>
            <a:r>
              <a:rPr lang="zh-CN" altLang="en-US" dirty="0"/>
              <a:t> 第二级</a:t>
            </a:r>
          </a:p>
          <a:p>
            <a:pPr lvl="2"/>
            <a:r>
              <a:rPr lang="zh-CN" altLang="en-US" dirty="0"/>
              <a:t> 第三级</a:t>
            </a:r>
          </a:p>
          <a:p>
            <a:pPr lvl="3"/>
            <a:r>
              <a:rPr lang="zh-CN" altLang="en-US" dirty="0"/>
              <a:t> 第四级</a:t>
            </a:r>
          </a:p>
          <a:p>
            <a:pPr lvl="4"/>
            <a:r>
              <a:rPr lang="zh-CN" altLang="en-US" dirty="0"/>
              <a:t> 第五级</a:t>
            </a:r>
            <a:endParaRPr lang="en-US" dirty="0"/>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26B8CD5F-E6BC-488D-88A3-F567EB916EA4}" type="datetime1">
              <a:rPr lang="en-US" altLang="zh-CN" smtClean="0"/>
              <a:t>9/12/2018</a:t>
            </a:fld>
            <a:endParaRPr lang="en-US"/>
          </a:p>
        </p:txBody>
      </p:sp>
      <p:sp>
        <p:nvSpPr>
          <p:cNvPr id="6" name="Footer Placeholder 5"/>
          <p:cNvSpPr>
            <a:spLocks noGrp="1"/>
          </p:cNvSpPr>
          <p:nvPr>
            <p:ph type="ftr" sz="quarter" idx="11"/>
          </p:nvPr>
        </p:nvSpPr>
        <p:spPr/>
        <p:txBody>
          <a:bodyPr/>
          <a:lstStyle/>
          <a:p>
            <a:r>
              <a:rPr lang="zh-CN" altLang="en-US"/>
              <a:t>东南大学计算机学院万维网数据科学实验室</a:t>
            </a:r>
            <a:endParaRPr lang="en-US" altLang="zh-CN"/>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 编辑母版文本样式</a:t>
            </a:r>
          </a:p>
          <a:p>
            <a:pPr lvl="1"/>
            <a:r>
              <a:rPr lang="zh-CN" altLang="en-US" dirty="0"/>
              <a:t> 第二级</a:t>
            </a:r>
          </a:p>
          <a:p>
            <a:pPr lvl="2"/>
            <a:r>
              <a:rPr lang="zh-CN" altLang="en-US" dirty="0"/>
              <a:t> 第三级</a:t>
            </a:r>
          </a:p>
          <a:p>
            <a:pPr lvl="3"/>
            <a:r>
              <a:rPr lang="zh-CN" altLang="en-US" dirty="0"/>
              <a:t> 第四级</a:t>
            </a:r>
          </a:p>
          <a:p>
            <a:pPr lvl="4"/>
            <a:r>
              <a:rPr lang="zh-CN" altLang="en-US" dirty="0"/>
              <a:t> 第五级</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 编辑母版文本样式</a:t>
            </a:r>
          </a:p>
          <a:p>
            <a:pPr lvl="1"/>
            <a:r>
              <a:rPr lang="zh-CN" altLang="en-US" dirty="0"/>
              <a:t> 第二级</a:t>
            </a:r>
          </a:p>
          <a:p>
            <a:pPr lvl="2"/>
            <a:r>
              <a:rPr lang="zh-CN" altLang="en-US" dirty="0"/>
              <a:t> 第三级</a:t>
            </a:r>
          </a:p>
          <a:p>
            <a:pPr lvl="3"/>
            <a:r>
              <a:rPr lang="zh-CN" altLang="en-US" dirty="0"/>
              <a:t> 第四级</a:t>
            </a:r>
          </a:p>
          <a:p>
            <a:pPr lvl="4"/>
            <a:r>
              <a:rPr lang="zh-CN" altLang="en-US" dirty="0"/>
              <a:t> 第五级</a:t>
            </a:r>
            <a:endParaRPr lang="en-US" dirty="0"/>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23895E4F-A613-43E0-9668-386D7E6E2A56}" type="datetime1">
              <a:rPr lang="en-US" altLang="zh-CN" smtClean="0"/>
              <a:t>9/12/2018</a:t>
            </a:fld>
            <a:endParaRPr lang="en-US"/>
          </a:p>
        </p:txBody>
      </p:sp>
      <p:sp>
        <p:nvSpPr>
          <p:cNvPr id="8" name="Footer Placeholder 7"/>
          <p:cNvSpPr>
            <a:spLocks noGrp="1"/>
          </p:cNvSpPr>
          <p:nvPr>
            <p:ph type="ftr" sz="quarter" idx="11"/>
          </p:nvPr>
        </p:nvSpPr>
        <p:spPr/>
        <p:txBody>
          <a:bodyPr/>
          <a:lstStyle/>
          <a:p>
            <a:r>
              <a:rPr lang="zh-CN" altLang="en-US"/>
              <a:t>东南大学计算机学院万维网数据科学实验室</a:t>
            </a:r>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18CC518B-3E82-4A8E-B0DE-1F8627ED5476}" type="datetime1">
              <a:rPr lang="en-US" altLang="zh-CN" smtClean="0"/>
              <a:t>9/12/2018</a:t>
            </a:fld>
            <a:endParaRPr lang="en-US"/>
          </a:p>
        </p:txBody>
      </p:sp>
      <p:sp>
        <p:nvSpPr>
          <p:cNvPr id="4" name="Footer Placeholder 3"/>
          <p:cNvSpPr>
            <a:spLocks noGrp="1"/>
          </p:cNvSpPr>
          <p:nvPr>
            <p:ph type="ftr" sz="quarter" idx="11"/>
          </p:nvPr>
        </p:nvSpPr>
        <p:spPr/>
        <p:txBody>
          <a:bodyPr/>
          <a:lstStyle/>
          <a:p>
            <a:r>
              <a:rPr lang="zh-CN" altLang="en-US"/>
              <a:t>东南大学计算机学院万维网数据科学实验室</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4FAB73BC-B049-4115-A692-8D63A059BFB8}" type="slidenum">
              <a:rPr lang="en-US" smtClean="0"/>
              <a:pPr/>
              <a:t>‹#›</a:t>
            </a:fld>
            <a:endParaRPr 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FF4FE802-8592-44CE-9304-CC09E33A0B87}" type="datetime1">
              <a:rPr lang="en-US" altLang="zh-CN" smtClean="0"/>
              <a:t>9/12/2018</a:t>
            </a:fld>
            <a:endParaRPr lang="en-US"/>
          </a:p>
        </p:txBody>
      </p:sp>
      <p:sp>
        <p:nvSpPr>
          <p:cNvPr id="3" name="Footer Placeholder 2"/>
          <p:cNvSpPr>
            <a:spLocks noGrp="1"/>
          </p:cNvSpPr>
          <p:nvPr>
            <p:ph type="ftr" sz="quarter" idx="11"/>
          </p:nvPr>
        </p:nvSpPr>
        <p:spPr/>
        <p:txBody>
          <a:bodyPr/>
          <a:lstStyle/>
          <a:p>
            <a:r>
              <a:rPr lang="zh-CN" altLang="en-US"/>
              <a:t>东南大学计算机学院万维网数据科学实验室</a:t>
            </a:r>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 编辑母版文本样式</a:t>
            </a:r>
          </a:p>
          <a:p>
            <a:pPr lvl="1"/>
            <a:r>
              <a:rPr lang="zh-CN" altLang="en-US" dirty="0"/>
              <a:t> 第二级</a:t>
            </a:r>
          </a:p>
          <a:p>
            <a:pPr lvl="2"/>
            <a:r>
              <a:rPr lang="zh-CN" altLang="en-US" dirty="0"/>
              <a:t> 第三级</a:t>
            </a:r>
          </a:p>
          <a:p>
            <a:pPr lvl="3"/>
            <a:r>
              <a:rPr lang="zh-CN" altLang="en-US" dirty="0"/>
              <a:t> 第四级</a:t>
            </a:r>
          </a:p>
          <a:p>
            <a:pPr lvl="4"/>
            <a:r>
              <a:rPr lang="zh-CN" altLang="en-US" dirty="0"/>
              <a:t> 第五级</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7D8A293B-26C8-40CA-AA31-7ABFC675CD7B}" type="datetime1">
              <a:rPr lang="en-US" altLang="zh-CN" smtClean="0"/>
              <a:t>9/12/2018</a:t>
            </a:fld>
            <a:endParaRPr lang="en-US"/>
          </a:p>
        </p:txBody>
      </p:sp>
      <p:sp>
        <p:nvSpPr>
          <p:cNvPr id="6" name="Footer Placeholder 5"/>
          <p:cNvSpPr>
            <a:spLocks noGrp="1"/>
          </p:cNvSpPr>
          <p:nvPr>
            <p:ph type="ftr" sz="quarter" idx="11"/>
          </p:nvPr>
        </p:nvSpPr>
        <p:spPr/>
        <p:txBody>
          <a:bodyPr/>
          <a:lstStyle/>
          <a:p>
            <a:r>
              <a:rPr lang="zh-CN" altLang="en-US"/>
              <a:t>东南大学计算机学院万维网数据科学实验室</a:t>
            </a:r>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1EDF3E31-770A-45B6-8316-1C8C02839ADA}" type="datetime1">
              <a:rPr lang="en-US" altLang="zh-CN" smtClean="0"/>
              <a:t>9/12/2018</a:t>
            </a:fld>
            <a:endParaRPr lang="en-US"/>
          </a:p>
        </p:txBody>
      </p:sp>
      <p:sp>
        <p:nvSpPr>
          <p:cNvPr id="6" name="Footer Placeholder 5"/>
          <p:cNvSpPr>
            <a:spLocks noGrp="1"/>
          </p:cNvSpPr>
          <p:nvPr>
            <p:ph type="ftr" sz="quarter" idx="11"/>
          </p:nvPr>
        </p:nvSpPr>
        <p:spPr/>
        <p:txBody>
          <a:bodyPr/>
          <a:lstStyle/>
          <a:p>
            <a:r>
              <a:rPr lang="zh-CN" altLang="en-US"/>
              <a:t>东南大学计算机学院万维网数据科学实验室</a:t>
            </a:r>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1811" y="0"/>
            <a:ext cx="1061798" cy="7178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zh-CN" altLang="en-US" dirty="0"/>
              <a:t> 编辑母版文本样式</a:t>
            </a:r>
          </a:p>
          <a:p>
            <a:pPr lvl="1"/>
            <a:r>
              <a:rPr lang="zh-CN" altLang="en-US" dirty="0"/>
              <a:t> 第二级</a:t>
            </a:r>
          </a:p>
          <a:p>
            <a:pPr lvl="2"/>
            <a:r>
              <a:rPr lang="zh-CN" altLang="en-US" dirty="0"/>
              <a:t> 第三级</a:t>
            </a:r>
          </a:p>
          <a:p>
            <a:pPr lvl="3"/>
            <a:r>
              <a:rPr lang="zh-CN" altLang="en-US" dirty="0"/>
              <a:t> 第四级</a:t>
            </a:r>
          </a:p>
          <a:p>
            <a:pPr lvl="4"/>
            <a:r>
              <a:rPr lang="zh-CN" altLang="en-US" dirty="0"/>
              <a:t> 第五级</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latin typeface="Times New Roman" panose="02020603050405020304" pitchFamily="18" charset="0"/>
                <a:cs typeface="Times New Roman" panose="02020603050405020304" pitchFamily="18" charset="0"/>
              </a:defRPr>
            </a:lvl1pPr>
          </a:lstStyle>
          <a:p>
            <a:fld id="{A0FAF4B3-3B77-4AF3-9957-AC118F91AEBF}" type="datetime1">
              <a:rPr lang="en-US" altLang="zh-CN" smtClean="0"/>
              <a:t>9/12/2018</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r>
              <a:rPr lang="zh-CN" altLang="en-US"/>
              <a:t>东南大学计算机学院万维网数据科学实验室</a:t>
            </a:r>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latin typeface="Times New Roman" panose="02020603050405020304" pitchFamily="18" charset="0"/>
                <a:cs typeface="Times New Roman" panose="02020603050405020304" pitchFamily="18" charset="0"/>
              </a:defRPr>
            </a:lvl1pPr>
          </a:lstStyle>
          <a:p>
            <a:fld id="{4FAB73BC-B049-4115-A692-8D63A059BFB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182880" algn="l" defTabSz="914400" rtl="0" eaLnBrk="1" latinLnBrk="0" hangingPunct="1">
        <a:lnSpc>
          <a:spcPct val="90000"/>
        </a:lnSpc>
        <a:spcBef>
          <a:spcPts val="1400"/>
        </a:spcBef>
        <a:buClr>
          <a:schemeClr val="tx1"/>
        </a:buClr>
        <a:buSzPct val="80000"/>
        <a:buFont typeface="Wingdings" panose="05000000000000000000" pitchFamily="2" charset="2"/>
        <a:buChar char="n"/>
        <a:defRPr sz="2200" kern="1200">
          <a:solidFill>
            <a:schemeClr val="tx1"/>
          </a:solidFill>
          <a:latin typeface="Times New Roman" panose="02020603050405020304" pitchFamily="18" charset="0"/>
          <a:ea typeface="+mn-ea"/>
          <a:cs typeface="Times New Roman" panose="02020603050405020304" pitchFamily="18" charset="0"/>
        </a:defRPr>
      </a:lvl1pPr>
      <a:lvl2pPr marL="457200" indent="-182880" algn="l" defTabSz="914400" rtl="0" eaLnBrk="1" latinLnBrk="0" hangingPunct="1">
        <a:lnSpc>
          <a:spcPct val="90000"/>
        </a:lnSpc>
        <a:spcBef>
          <a:spcPts val="200"/>
        </a:spcBef>
        <a:spcAft>
          <a:spcPts val="400"/>
        </a:spcAft>
        <a:buClr>
          <a:schemeClr val="tx1"/>
        </a:buClr>
        <a:buSzPct val="80000"/>
        <a:buFont typeface="Wingdings" panose="05000000000000000000" pitchFamily="2" charset="2"/>
        <a:buChar char="p"/>
        <a:defRPr sz="2000" kern="1200">
          <a:solidFill>
            <a:schemeClr val="tx1"/>
          </a:solidFill>
          <a:latin typeface="Times New Roman" panose="02020603050405020304" pitchFamily="18" charset="0"/>
          <a:ea typeface="+mn-ea"/>
          <a:cs typeface="Times New Roman" panose="02020603050405020304" pitchFamily="18" charset="0"/>
        </a:defRPr>
      </a:lvl2pPr>
      <a:lvl3pPr marL="731520" indent="-182880" algn="l" defTabSz="914400" rtl="0" eaLnBrk="1" latinLnBrk="0" hangingPunct="1">
        <a:lnSpc>
          <a:spcPct val="90000"/>
        </a:lnSpc>
        <a:spcBef>
          <a:spcPts val="200"/>
        </a:spcBef>
        <a:spcAft>
          <a:spcPts val="400"/>
        </a:spcAft>
        <a:buClr>
          <a:schemeClr val="tx1"/>
        </a:buClr>
        <a:buSzPct val="80000"/>
        <a:buFont typeface="Wingdings" panose="05000000000000000000" pitchFamily="2" charset="2"/>
        <a:buChar char="p"/>
        <a:defRPr sz="1800" kern="1200">
          <a:solidFill>
            <a:schemeClr val="tx1"/>
          </a:solidFill>
          <a:latin typeface="Times New Roman" panose="02020603050405020304" pitchFamily="18" charset="0"/>
          <a:ea typeface="+mn-ea"/>
          <a:cs typeface="Times New Roman" panose="02020603050405020304" pitchFamily="18" charset="0"/>
        </a:defRPr>
      </a:lvl3pPr>
      <a:lvl4pPr marL="1005840" indent="-182880" algn="l" defTabSz="914400" rtl="0" eaLnBrk="1" latinLnBrk="0" hangingPunct="1">
        <a:lnSpc>
          <a:spcPct val="90000"/>
        </a:lnSpc>
        <a:spcBef>
          <a:spcPts val="200"/>
        </a:spcBef>
        <a:spcAft>
          <a:spcPts val="400"/>
        </a:spcAft>
        <a:buClr>
          <a:schemeClr val="tx1"/>
        </a:buClr>
        <a:buSzPct val="80000"/>
        <a:buFont typeface="Wingdings" panose="05000000000000000000" pitchFamily="2" charset="2"/>
        <a:buChar char="p"/>
        <a:defRPr sz="1600" kern="1200">
          <a:solidFill>
            <a:schemeClr val="tx1"/>
          </a:solidFill>
          <a:latin typeface="Times New Roman" panose="02020603050405020304" pitchFamily="18" charset="0"/>
          <a:ea typeface="+mn-ea"/>
          <a:cs typeface="Times New Roman" panose="02020603050405020304" pitchFamily="18" charset="0"/>
        </a:defRPr>
      </a:lvl4pPr>
      <a:lvl5pPr marL="1280160" indent="-182880" algn="l" defTabSz="914400" rtl="0" eaLnBrk="1" latinLnBrk="0" hangingPunct="1">
        <a:lnSpc>
          <a:spcPct val="90000"/>
        </a:lnSpc>
        <a:spcBef>
          <a:spcPts val="200"/>
        </a:spcBef>
        <a:spcAft>
          <a:spcPts val="400"/>
        </a:spcAft>
        <a:buClr>
          <a:schemeClr val="tx1"/>
        </a:buClr>
        <a:buSzPct val="80000"/>
        <a:buFont typeface="Wingdings" panose="05000000000000000000" pitchFamily="2" charset="2"/>
        <a:buChar char="p"/>
        <a:defRPr sz="1600" kern="1200">
          <a:solidFill>
            <a:schemeClr val="tx1"/>
          </a:solidFill>
          <a:latin typeface="Times New Roman" panose="02020603050405020304" pitchFamily="18" charset="0"/>
          <a:ea typeface="+mn-ea"/>
          <a:cs typeface="Times New Roman" panose="02020603050405020304" pitchFamily="18" charset="0"/>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7.jpe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br>
              <a:rPr lang="en-US" altLang="zh-CN"/>
            </a:br>
            <a:br>
              <a:rPr lang="en-US" altLang="zh-CN"/>
            </a:br>
            <a:r>
              <a:rPr lang="zh-CN" altLang="en-US"/>
              <a:t>机器学习讨论班</a:t>
            </a:r>
          </a:p>
        </p:txBody>
      </p:sp>
      <p:sp>
        <p:nvSpPr>
          <p:cNvPr id="6" name="副标题 5"/>
          <p:cNvSpPr>
            <a:spLocks noGrp="1"/>
          </p:cNvSpPr>
          <p:nvPr>
            <p:ph type="subTitle" idx="1"/>
          </p:nvPr>
        </p:nvSpPr>
        <p:spPr/>
        <p:txBody>
          <a:bodyPr/>
          <a:lstStyle/>
          <a:p>
            <a:r>
              <a:rPr lang="en-US" altLang="zh-CN"/>
              <a:t>2018</a:t>
            </a:r>
            <a:r>
              <a:rPr lang="zh-CN" altLang="en-US"/>
              <a:t>年暑期</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070" y="284751"/>
            <a:ext cx="2167785" cy="1465545"/>
          </a:xfrm>
          <a:prstGeom prst="rect">
            <a:avLst/>
          </a:prstGeom>
        </p:spPr>
      </p:pic>
    </p:spTree>
    <p:extLst>
      <p:ext uri="{BB962C8B-B14F-4D97-AF65-F5344CB8AC3E}">
        <p14:creationId xmlns:p14="http://schemas.microsoft.com/office/powerpoint/2010/main" val="2287551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一个函数  </a:t>
            </a:r>
            <a:r>
              <a:rPr lang="en-US" altLang="zh-CN" sz="3600" b="1" dirty="0"/>
              <a:t>----  Gamma</a:t>
            </a:r>
            <a:r>
              <a:rPr lang="zh-CN" altLang="en-US" sz="3600" b="1" dirty="0"/>
              <a:t>函数</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10</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808886A-E556-496A-B435-B8C338A6FDB9}"/>
                  </a:ext>
                </a:extLst>
              </p:cNvPr>
              <p:cNvSpPr txBox="1"/>
              <p:nvPr/>
            </p:nvSpPr>
            <p:spPr>
              <a:xfrm>
                <a:off x="815340" y="1625407"/>
                <a:ext cx="8976360" cy="1848583"/>
              </a:xfrm>
              <a:prstGeom prst="rect">
                <a:avLst/>
              </a:prstGeom>
              <a:noFill/>
            </p:spPr>
            <p:txBody>
              <a:bodyPr wrap="square" rtlCol="0">
                <a:spAutoFit/>
              </a:bodyPr>
              <a:lstStyle/>
              <a:p>
                <a:pPr>
                  <a:lnSpc>
                    <a:spcPct val="150000"/>
                  </a:lnSpc>
                </a:pPr>
                <a:r>
                  <a:rPr lang="zh-CN" altLang="en-US" sz="2400" dirty="0">
                    <a:ea typeface="Cambria Math" panose="02040503050406030204" pitchFamily="18" charset="0"/>
                  </a:rPr>
                  <a:t>函数</a:t>
                </a:r>
                <a14:m>
                  <m:oMath xmlns:m="http://schemas.openxmlformats.org/officeDocument/2006/math">
                    <m:r>
                      <a:rPr lang="zh-CN" altLang="en-US" sz="2400" i="1">
                        <a:latin typeface="Cambria Math" panose="02040503050406030204" pitchFamily="18" charset="0"/>
                        <a:ea typeface="Cambria Math" panose="02040503050406030204" pitchFamily="18" charset="0"/>
                      </a:rPr>
                      <m:t>形式</m:t>
                    </m:r>
                    <m:r>
                      <a:rPr lang="zh-CN" altLang="en-US"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 </m:t>
                    </m:r>
                    <m:r>
                      <m:rPr>
                        <m:sty m:val="p"/>
                      </m:rPr>
                      <a:rPr lang="el-GR" altLang="zh-CN" sz="2400" i="1" smtClean="0">
                        <a:latin typeface="Cambria Math" panose="02040503050406030204" pitchFamily="18" charset="0"/>
                        <a:ea typeface="Cambria Math" panose="02040503050406030204" pitchFamily="18" charset="0"/>
                      </a:rPr>
                      <m:t>Γ</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e>
                    </m:d>
                    <m:r>
                      <a:rPr lang="en-US" altLang="zh-CN" sz="2400" b="0" i="1" smtClean="0">
                        <a:latin typeface="Cambria Math" panose="02040503050406030204" pitchFamily="18" charset="0"/>
                        <a:ea typeface="Cambria Math" panose="02040503050406030204" pitchFamily="18" charset="0"/>
                      </a:rPr>
                      <m:t>= </m:t>
                    </m:r>
                    <m:nary>
                      <m:naryPr>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0</m:t>
                        </m:r>
                      </m:sub>
                      <m:sup>
                        <m:r>
                          <a:rPr lang="en-US" altLang="zh-CN" sz="2400" b="0" i="1" smtClean="0">
                            <a:latin typeface="Cambria Math" panose="02040503050406030204" pitchFamily="18" charset="0"/>
                            <a:ea typeface="Cambria Math" panose="02040503050406030204" pitchFamily="18" charset="0"/>
                          </a:rPr>
                          <m:t>∞</m:t>
                        </m:r>
                      </m:sup>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𝑡</m:t>
                            </m:r>
                          </m:e>
                          <m:sup>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−1</m:t>
                            </m:r>
                          </m:sup>
                        </m:sSup>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𝑒</m:t>
                            </m:r>
                          </m:e>
                          <m: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sup>
                        </m:sSup>
                        <m:r>
                          <a:rPr lang="en-US" altLang="zh-CN" sz="2400" b="0" i="1" smtClean="0">
                            <a:latin typeface="Cambria Math" panose="02040503050406030204" pitchFamily="18" charset="0"/>
                            <a:ea typeface="Cambria Math" panose="02040503050406030204" pitchFamily="18" charset="0"/>
                          </a:rPr>
                          <m:t>𝑑𝑡</m:t>
                        </m:r>
                      </m:e>
                    </m:nary>
                  </m:oMath>
                </a14:m>
                <a:endParaRPr lang="en-US" altLang="zh-CN" sz="2400" b="0" dirty="0">
                  <a:ea typeface="Cambria Math" panose="02040503050406030204" pitchFamily="18" charset="0"/>
                </a:endParaRPr>
              </a:p>
              <a:p>
                <a:pPr>
                  <a:lnSpc>
                    <a:spcPct val="150000"/>
                  </a:lnSpc>
                </a:pPr>
                <a:r>
                  <a:rPr lang="zh-CN" altLang="en-US" sz="2400" dirty="0"/>
                  <a:t>递归性质：</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r>
                      <m:rPr>
                        <m:sty m:val="p"/>
                      </m:rPr>
                      <a:rPr lang="el-GR" altLang="zh-CN" sz="2400" i="1" smtClean="0">
                        <a:latin typeface="Cambria Math" panose="02040503050406030204" pitchFamily="18" charset="0"/>
                        <a:ea typeface="Cambria Math" panose="02040503050406030204" pitchFamily="18" charset="0"/>
                      </a:rPr>
                      <m:t>Γ</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+1</m:t>
                        </m:r>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m:rPr>
                        <m:sty m:val="p"/>
                      </m:rPr>
                      <a:rPr lang="el-GR" altLang="zh-CN" sz="2400" i="1">
                        <a:latin typeface="Cambria Math" panose="02040503050406030204" pitchFamily="18" charset="0"/>
                        <a:ea typeface="Cambria Math" panose="02040503050406030204" pitchFamily="18" charset="0"/>
                      </a:rPr>
                      <m:t>Γ</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oMath>
                </a14:m>
                <a:endParaRPr lang="en-US" altLang="zh-CN" sz="2400" dirty="0"/>
              </a:p>
              <a:p>
                <a:pPr>
                  <a:lnSpc>
                    <a:spcPct val="150000"/>
                  </a:lnSpc>
                </a:pPr>
                <a:r>
                  <a:rPr lang="zh-CN" altLang="en-US" sz="2400" dirty="0"/>
                  <a:t>可知：</a:t>
                </a:r>
                <a:r>
                  <a:rPr lang="en-US" altLang="zh-CN" sz="2400" dirty="0"/>
                  <a:t>	   </a:t>
                </a:r>
                <a14:m>
                  <m:oMath xmlns:m="http://schemas.openxmlformats.org/officeDocument/2006/math">
                    <m:r>
                      <m:rPr>
                        <m:sty m:val="p"/>
                      </m:rPr>
                      <a:rPr lang="el-GR" altLang="zh-CN" sz="2400" i="1">
                        <a:solidFill>
                          <a:srgbClr val="000000"/>
                        </a:solidFill>
                        <a:latin typeface="Cambria Math" panose="02040503050406030204" pitchFamily="18" charset="0"/>
                        <a:ea typeface="Cambria Math" panose="02040503050406030204" pitchFamily="18" charset="0"/>
                      </a:rPr>
                      <m:t>Γ</m:t>
                    </m:r>
                    <m:d>
                      <m:dPr>
                        <m:ctrlPr>
                          <a:rPr lang="en-US" altLang="zh-CN" sz="2400" i="1">
                            <a:solidFill>
                              <a:srgbClr val="000000"/>
                            </a:solidFill>
                            <a:latin typeface="Cambria Math" panose="02040503050406030204" pitchFamily="18" charset="0"/>
                            <a:ea typeface="Cambria Math" panose="02040503050406030204" pitchFamily="18" charset="0"/>
                          </a:rPr>
                        </m:ctrlPr>
                      </m:dPr>
                      <m:e>
                        <m:r>
                          <m:rPr>
                            <m:sty m:val="p"/>
                          </m:rPr>
                          <a:rPr lang="en-US" altLang="zh-CN" sz="2400" i="1" smtClean="0">
                            <a:solidFill>
                              <a:srgbClr val="000000"/>
                            </a:solidFill>
                            <a:latin typeface="Cambria Math" panose="02040503050406030204" pitchFamily="18" charset="0"/>
                            <a:ea typeface="Cambria Math" panose="02040503050406030204" pitchFamily="18" charset="0"/>
                          </a:rPr>
                          <m:t>x</m:t>
                        </m:r>
                      </m:e>
                    </m:d>
                    <m:r>
                      <a:rPr lang="en-US" altLang="zh-CN" sz="2400" b="0" i="1" smtClean="0">
                        <a:solidFill>
                          <a:srgbClr val="000000"/>
                        </a:solidFill>
                        <a:latin typeface="Cambria Math" panose="02040503050406030204" pitchFamily="18" charset="0"/>
                        <a:ea typeface="Cambria Math" panose="02040503050406030204" pitchFamily="18" charset="0"/>
                      </a:rPr>
                      <m:t>=</m:t>
                    </m:r>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r>
                          <a:rPr lang="en-US" altLang="zh-CN" sz="2400" b="0" i="1" smtClean="0">
                            <a:solidFill>
                              <a:srgbClr val="000000"/>
                            </a:solidFill>
                            <a:latin typeface="Cambria Math" panose="02040503050406030204" pitchFamily="18" charset="0"/>
                            <a:ea typeface="Cambria Math" panose="02040503050406030204" pitchFamily="18" charset="0"/>
                          </a:rPr>
                          <m:t>𝑛</m:t>
                        </m:r>
                        <m:r>
                          <a:rPr lang="en-US" altLang="zh-CN" sz="2400" b="0" i="1" smtClean="0">
                            <a:solidFill>
                              <a:srgbClr val="000000"/>
                            </a:solidFill>
                            <a:latin typeface="Cambria Math" panose="02040503050406030204" pitchFamily="18" charset="0"/>
                            <a:ea typeface="Cambria Math" panose="02040503050406030204" pitchFamily="18" charset="0"/>
                          </a:rPr>
                          <m:t>−1</m:t>
                        </m:r>
                      </m:e>
                    </m:d>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 </m:t>
                    </m:r>
                  </m:oMath>
                </a14:m>
                <a:r>
                  <a:rPr lang="en-US" altLang="zh-CN" sz="2400" dirty="0"/>
                  <a:t>								</a:t>
                </a:r>
                <a:endParaRPr lang="zh-CN" altLang="en-US" sz="2400" dirty="0"/>
              </a:p>
            </p:txBody>
          </p:sp>
        </mc:Choice>
        <mc:Fallback xmlns="">
          <p:sp>
            <p:nvSpPr>
              <p:cNvPr id="3" name="文本框 2">
                <a:extLst>
                  <a:ext uri="{FF2B5EF4-FFF2-40B4-BE49-F238E27FC236}">
                    <a16:creationId xmlns:a16="http://schemas.microsoft.com/office/drawing/2014/main" id="{5808886A-E556-496A-B435-B8C338A6FDB9}"/>
                  </a:ext>
                </a:extLst>
              </p:cNvPr>
              <p:cNvSpPr txBox="1">
                <a:spLocks noRot="1" noChangeAspect="1" noMove="1" noResize="1" noEditPoints="1" noAdjustHandles="1" noChangeArrowheads="1" noChangeShapeType="1" noTextEdit="1"/>
              </p:cNvSpPr>
              <p:nvPr/>
            </p:nvSpPr>
            <p:spPr>
              <a:xfrm>
                <a:off x="815340" y="1625407"/>
                <a:ext cx="8976360" cy="1848583"/>
              </a:xfrm>
              <a:prstGeom prst="rect">
                <a:avLst/>
              </a:prstGeom>
              <a:blipFill>
                <a:blip r:embed="rId3"/>
                <a:stretch>
                  <a:fillRect l="-1087" b="-66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思想气泡: 云 6">
                <a:extLst>
                  <a:ext uri="{FF2B5EF4-FFF2-40B4-BE49-F238E27FC236}">
                    <a16:creationId xmlns:a16="http://schemas.microsoft.com/office/drawing/2014/main" id="{7AB5AB43-EEFB-4C8F-AF55-07E49619E4A2}"/>
                  </a:ext>
                </a:extLst>
              </p:cNvPr>
              <p:cNvSpPr/>
              <p:nvPr/>
            </p:nvSpPr>
            <p:spPr>
              <a:xfrm>
                <a:off x="7914529" y="602165"/>
                <a:ext cx="2072640" cy="1785427"/>
              </a:xfrm>
              <a:prstGeom prst="cloudCallout">
                <a:avLst>
                  <a:gd name="adj1" fmla="val -129657"/>
                  <a:gd name="adj2" fmla="val 42014"/>
                </a:avLst>
              </a:prstGeom>
            </p:spPr>
            <p:style>
              <a:lnRef idx="2">
                <a:schemeClr val="accent4"/>
              </a:lnRef>
              <a:fillRef idx="1">
                <a:schemeClr val="lt1"/>
              </a:fillRef>
              <a:effectRef idx="0">
                <a:schemeClr val="accent4"/>
              </a:effectRef>
              <a:fontRef idx="minor">
                <a:schemeClr val="dk1"/>
              </a:fontRef>
            </p:style>
            <p:txBody>
              <a:bodyPr rtlCol="0" anchor="ctr"/>
              <a:lstStyle/>
              <a:p>
                <a:pPr algn="ct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Γ</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oMath>
                </a14:m>
                <a:r>
                  <a:rPr lang="zh-CN" altLang="en-US" dirty="0"/>
                  <a:t>函数可以当成是阶乘在实数集上的延拓</a:t>
                </a:r>
              </a:p>
            </p:txBody>
          </p:sp>
        </mc:Choice>
        <mc:Fallback xmlns="">
          <p:sp>
            <p:nvSpPr>
              <p:cNvPr id="7" name="思想气泡: 云 6">
                <a:extLst>
                  <a:ext uri="{FF2B5EF4-FFF2-40B4-BE49-F238E27FC236}">
                    <a16:creationId xmlns:a16="http://schemas.microsoft.com/office/drawing/2014/main" id="{7AB5AB43-EEFB-4C8F-AF55-07E49619E4A2}"/>
                  </a:ext>
                </a:extLst>
              </p:cNvPr>
              <p:cNvSpPr>
                <a:spLocks noRot="1" noChangeAspect="1" noMove="1" noResize="1" noEditPoints="1" noAdjustHandles="1" noChangeArrowheads="1" noChangeShapeType="1" noTextEdit="1"/>
              </p:cNvSpPr>
              <p:nvPr/>
            </p:nvSpPr>
            <p:spPr>
              <a:xfrm>
                <a:off x="7914529" y="602165"/>
                <a:ext cx="2072640" cy="1785427"/>
              </a:xfrm>
              <a:prstGeom prst="cloudCallout">
                <a:avLst>
                  <a:gd name="adj1" fmla="val -129657"/>
                  <a:gd name="adj2" fmla="val 42014"/>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169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一个函数  </a:t>
            </a:r>
            <a:r>
              <a:rPr lang="en-US" altLang="zh-CN" sz="3600" b="1" dirty="0"/>
              <a:t>----  Gamma</a:t>
            </a:r>
            <a:r>
              <a:rPr lang="zh-CN" altLang="en-US" sz="3600" b="1" dirty="0"/>
              <a:t>函数</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11</a:t>
            </a:fld>
            <a:endParaRPr lang="en-US"/>
          </a:p>
        </p:txBody>
      </p:sp>
      <p:sp>
        <p:nvSpPr>
          <p:cNvPr id="3" name="文本框 2">
            <a:extLst>
              <a:ext uri="{FF2B5EF4-FFF2-40B4-BE49-F238E27FC236}">
                <a16:creationId xmlns:a16="http://schemas.microsoft.com/office/drawing/2014/main" id="{5808886A-E556-496A-B435-B8C338A6FDB9}"/>
              </a:ext>
            </a:extLst>
          </p:cNvPr>
          <p:cNvSpPr txBox="1"/>
          <p:nvPr/>
        </p:nvSpPr>
        <p:spPr>
          <a:xfrm>
            <a:off x="815340" y="1625407"/>
            <a:ext cx="8976360" cy="2807948"/>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Gamma</a:t>
            </a:r>
            <a:r>
              <a:rPr lang="zh-CN" altLang="en-US" sz="2000" dirty="0">
                <a:latin typeface="微软雅黑" panose="020B0503020204020204" pitchFamily="34" charset="-122"/>
                <a:ea typeface="微软雅黑" panose="020B0503020204020204" pitchFamily="34" charset="-122"/>
              </a:rPr>
              <a:t>函数历史推荐阅读：</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Philip J. Davis, Leonhard Euler’s Integral: A Historical Profile of the</a:t>
            </a:r>
          </a:p>
          <a:p>
            <a:pPr>
              <a:lnSpc>
                <a:spcPct val="150000"/>
              </a:lnSpc>
            </a:pPr>
            <a:r>
              <a:rPr lang="en-US" altLang="zh-CN" sz="2000" dirty="0">
                <a:latin typeface="微软雅黑" panose="020B0503020204020204" pitchFamily="34" charset="-122"/>
                <a:ea typeface="微软雅黑" panose="020B0503020204020204" pitchFamily="34" charset="-122"/>
              </a:rPr>
              <a:t>Gamma Function</a:t>
            </a:r>
          </a:p>
          <a:p>
            <a:pPr marL="342900" indent="-342900">
              <a:lnSpc>
                <a:spcPct val="150000"/>
              </a:lnSpc>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Jacques </a:t>
            </a:r>
            <a:r>
              <a:rPr lang="en-US" altLang="zh-CN" sz="2000" dirty="0" err="1">
                <a:latin typeface="微软雅黑" panose="020B0503020204020204" pitchFamily="34" charset="-122"/>
                <a:ea typeface="微软雅黑" panose="020B0503020204020204" pitchFamily="34" charset="-122"/>
              </a:rPr>
              <a:t>Dutka</a:t>
            </a:r>
            <a:r>
              <a:rPr lang="en-US" altLang="zh-CN" sz="2000" dirty="0">
                <a:latin typeface="微软雅黑" panose="020B0503020204020204" pitchFamily="34" charset="-122"/>
                <a:ea typeface="微软雅黑" panose="020B0503020204020204" pitchFamily="34" charset="-122"/>
              </a:rPr>
              <a:t>, The Early History of the Factorial Function</a:t>
            </a:r>
          </a:p>
          <a:p>
            <a:pPr marL="342900" indent="-342900">
              <a:lnSpc>
                <a:spcPct val="150000"/>
              </a:lnSpc>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Detlef </a:t>
            </a:r>
            <a:r>
              <a:rPr lang="en-US" altLang="zh-CN" sz="2000" dirty="0" err="1">
                <a:latin typeface="微软雅黑" panose="020B0503020204020204" pitchFamily="34" charset="-122"/>
                <a:ea typeface="微软雅黑" panose="020B0503020204020204" pitchFamily="34" charset="-122"/>
              </a:rPr>
              <a:t>Gronnau</a:t>
            </a:r>
            <a:r>
              <a:rPr lang="en-US" altLang="zh-CN" sz="2000" dirty="0">
                <a:latin typeface="微软雅黑" panose="020B0503020204020204" pitchFamily="34" charset="-122"/>
                <a:ea typeface="微软雅黑" panose="020B0503020204020204" pitchFamily="34" charset="-122"/>
              </a:rPr>
              <a:t>, Why is the gamma function so as it is?</a:t>
            </a:r>
          </a:p>
          <a:p>
            <a:pPr marL="342900" indent="-342900">
              <a:lnSpc>
                <a:spcPct val="150000"/>
              </a:lnSpc>
              <a:buFont typeface="Wingdings" panose="05000000000000000000" pitchFamily="2" charset="2"/>
              <a:buChar char="u"/>
            </a:pPr>
            <a:r>
              <a:rPr lang="en-US" altLang="zh-CN" sz="2000" dirty="0">
                <a:latin typeface="微软雅黑" panose="020B0503020204020204" pitchFamily="34" charset="-122"/>
                <a:ea typeface="微软雅黑" panose="020B0503020204020204" pitchFamily="34" charset="-122"/>
              </a:rPr>
              <a:t>LDA</a:t>
            </a:r>
            <a:r>
              <a:rPr lang="zh-CN" altLang="en-US" sz="2000" dirty="0">
                <a:latin typeface="微软雅黑" panose="020B0503020204020204" pitchFamily="34" charset="-122"/>
                <a:ea typeface="微软雅黑" panose="020B0503020204020204" pitchFamily="34" charset="-122"/>
              </a:rPr>
              <a:t>数学八卦</a:t>
            </a:r>
          </a:p>
        </p:txBody>
      </p:sp>
    </p:spTree>
    <p:extLst>
      <p:ext uri="{BB962C8B-B14F-4D97-AF65-F5344CB8AC3E}">
        <p14:creationId xmlns:p14="http://schemas.microsoft.com/office/powerpoint/2010/main" val="2388112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zh-CN" altLang="en-US" sz="3600" b="1" dirty="0"/>
              <a:t>从二项分布到</a:t>
            </a:r>
            <a:r>
              <a:rPr lang="en-US" altLang="zh-CN" sz="3600" b="1" dirty="0"/>
              <a:t>Gamma</a:t>
            </a:r>
            <a:r>
              <a:rPr lang="zh-CN" altLang="en-US" sz="3600" b="1" dirty="0"/>
              <a:t>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12</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808886A-E556-496A-B435-B8C338A6FDB9}"/>
                  </a:ext>
                </a:extLst>
              </p:cNvPr>
              <p:cNvSpPr txBox="1"/>
              <p:nvPr/>
            </p:nvSpPr>
            <p:spPr>
              <a:xfrm>
                <a:off x="815340" y="1625407"/>
                <a:ext cx="8976360" cy="454784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Gamma</a:t>
                </a:r>
                <a:r>
                  <a:rPr lang="zh-CN" altLang="en-US" sz="2000" dirty="0">
                    <a:latin typeface="微软雅黑" panose="020B0503020204020204" pitchFamily="34" charset="-122"/>
                    <a:ea typeface="微软雅黑" panose="020B0503020204020204" pitchFamily="34" charset="-122"/>
                  </a:rPr>
                  <a:t>函数的定义做一个变形，可以得到如下式子：</a:t>
                </a:r>
                <a:endParaRPr lang="en-US" altLang="zh-CN" sz="20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nary>
                        <m:naryPr>
                          <m:ctrlPr>
                            <a:rPr lang="zh-CN" altLang="en-US" sz="2000" i="1" smtClean="0">
                              <a:latin typeface="Cambria Math" panose="02040503050406030204" pitchFamily="18" charset="0"/>
                              <a:ea typeface="微软雅黑" panose="020B0503020204020204" pitchFamily="34" charset="-122"/>
                            </a:rPr>
                          </m:ctrlPr>
                        </m:naryPr>
                        <m:sub>
                          <m:r>
                            <m:rPr>
                              <m:brk m:alnAt="23"/>
                            </m:rPr>
                            <a:rPr lang="en-US" altLang="zh-CN" sz="2000" b="0" i="1" smtClean="0">
                              <a:latin typeface="Cambria Math" panose="02040503050406030204" pitchFamily="18" charset="0"/>
                              <a:ea typeface="微软雅黑" panose="020B0503020204020204" pitchFamily="34" charset="-122"/>
                            </a:rPr>
                            <m:t>0</m:t>
                          </m:r>
                        </m:sub>
                        <m:sup>
                          <m:r>
                            <a:rPr lang="en-US" altLang="zh-CN" sz="2000" i="1" smtClean="0">
                              <a:latin typeface="Cambria Math" panose="02040503050406030204" pitchFamily="18" charset="0"/>
                              <a:ea typeface="Cambria Math" panose="02040503050406030204" pitchFamily="18" charset="0"/>
                            </a:rPr>
                            <m:t>∞</m:t>
                          </m:r>
                        </m:sup>
                        <m:e>
                          <m:f>
                            <m:fPr>
                              <m:ctrlPr>
                                <a:rPr lang="en-US" altLang="zh-CN" sz="2000" i="1" smtClean="0">
                                  <a:latin typeface="Cambria Math" panose="02040503050406030204" pitchFamily="18" charset="0"/>
                                  <a:ea typeface="微软雅黑" panose="020B0503020204020204" pitchFamily="34" charset="-122"/>
                                </a:rPr>
                              </m:ctrlPr>
                            </m:fPr>
                            <m:num>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𝛼</m:t>
                                  </m:r>
                                  <m:r>
                                    <a:rPr lang="en-US" altLang="zh-CN" sz="2000" b="0" i="1" smtClean="0">
                                      <a:latin typeface="Cambria Math" panose="02040503050406030204" pitchFamily="18" charset="0"/>
                                      <a:ea typeface="微软雅黑" panose="020B0503020204020204" pitchFamily="34" charset="-122"/>
                                    </a:rPr>
                                    <m:t>−1</m:t>
                                  </m:r>
                                </m:sup>
                              </m:sSup>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sup>
                              </m:sSup>
                            </m:num>
                            <m:den>
                              <m:r>
                                <m:rPr>
                                  <m:sty m:val="p"/>
                                </m:rPr>
                                <a:rPr lang="el-GR" altLang="zh-CN" sz="2000" i="1" smtClean="0">
                                  <a:latin typeface="Cambria Math" panose="02040503050406030204" pitchFamily="18" charset="0"/>
                                  <a:ea typeface="Cambria Math" panose="02040503050406030204" pitchFamily="18" charset="0"/>
                                </a:rPr>
                                <m:t>Γ</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𝛼</m:t>
                              </m:r>
                              <m:r>
                                <a:rPr lang="en-US" altLang="zh-CN" sz="2000" b="0" i="1" smtClean="0">
                                  <a:latin typeface="Cambria Math" panose="02040503050406030204" pitchFamily="18" charset="0"/>
                                  <a:ea typeface="Cambria Math" panose="02040503050406030204" pitchFamily="18" charset="0"/>
                                </a:rPr>
                                <m:t>)</m:t>
                              </m:r>
                            </m:den>
                          </m:f>
                          <m:r>
                            <a:rPr lang="en-US" altLang="zh-CN" sz="2000" b="0" i="1" smtClean="0">
                              <a:latin typeface="Cambria Math" panose="02040503050406030204" pitchFamily="18" charset="0"/>
                              <a:ea typeface="微软雅黑" panose="020B0503020204020204" pitchFamily="34" charset="-122"/>
                            </a:rPr>
                            <m:t>𝑑𝑥</m:t>
                          </m:r>
                          <m:r>
                            <a:rPr lang="en-US" altLang="zh-CN" sz="2000" b="0" i="1" smtClean="0">
                              <a:latin typeface="Cambria Math" panose="02040503050406030204" pitchFamily="18" charset="0"/>
                              <a:ea typeface="微软雅黑" panose="020B0503020204020204" pitchFamily="34" charset="-122"/>
                            </a:rPr>
                            <m:t>=1</m:t>
                          </m:r>
                        </m:e>
                      </m:nary>
                    </m:oMath>
                  </m:oMathPara>
                </a14:m>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Gamma</a:t>
                </a:r>
                <a:r>
                  <a:rPr lang="zh-CN" altLang="en-US" sz="2000" dirty="0">
                    <a:latin typeface="微软雅黑" panose="020B0503020204020204" pitchFamily="34" charset="-122"/>
                    <a:ea typeface="微软雅黑" panose="020B0503020204020204" pitchFamily="34" charset="-122"/>
                  </a:rPr>
                  <a:t>分布的密度函数为：</a:t>
                </a:r>
                <a:endParaRPr lang="en-US" altLang="zh-CN" sz="20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𝐺𝑎𝑚𝑚𝑎</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e>
                          <m:r>
                            <a:rPr lang="en-US" altLang="zh-CN" sz="2000" b="0" i="1" smtClean="0">
                              <a:latin typeface="Cambria Math" panose="02040503050406030204" pitchFamily="18" charset="0"/>
                              <a:ea typeface="微软雅黑" panose="020B0503020204020204" pitchFamily="34" charset="-122"/>
                            </a:rPr>
                            <m:t>𝛼</m:t>
                          </m:r>
                        </m:e>
                      </m:d>
                      <m:r>
                        <a:rPr lang="en-US" altLang="zh-CN" sz="2000" b="0" i="1" smtClean="0">
                          <a:latin typeface="Cambria Math" panose="02040503050406030204" pitchFamily="18" charset="0"/>
                          <a:ea typeface="微软雅黑" panose="020B0503020204020204" pitchFamily="34" charset="-122"/>
                        </a:rPr>
                        <m:t>= </m:t>
                      </m:r>
                      <m:f>
                        <m:fPr>
                          <m:ctrlPr>
                            <a:rPr lang="en-US" altLang="zh-CN" sz="2000" b="0" i="1" smtClean="0">
                              <a:latin typeface="Cambria Math" panose="02040503050406030204" pitchFamily="18" charset="0"/>
                              <a:ea typeface="微软雅黑" panose="020B0503020204020204" pitchFamily="34" charset="-122"/>
                            </a:rPr>
                          </m:ctrlPr>
                        </m:fPr>
                        <m:num>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𝑥</m:t>
                              </m:r>
                            </m:e>
                            <m:sup>
                              <m:r>
                                <a:rPr lang="en-US" altLang="zh-CN" sz="2000" b="0" i="1" smtClean="0">
                                  <a:latin typeface="Cambria Math" panose="02040503050406030204" pitchFamily="18" charset="0"/>
                                  <a:ea typeface="微软雅黑" panose="020B0503020204020204" pitchFamily="34" charset="-122"/>
                                </a:rPr>
                                <m:t>𝛼</m:t>
                              </m:r>
                              <m:r>
                                <a:rPr lang="en-US" altLang="zh-CN" sz="2000" b="0" i="1" smtClean="0">
                                  <a:latin typeface="Cambria Math" panose="02040503050406030204" pitchFamily="18" charset="0"/>
                                  <a:ea typeface="微软雅黑" panose="020B0503020204020204" pitchFamily="34" charset="-122"/>
                                </a:rPr>
                                <m:t>−1</m:t>
                              </m:r>
                            </m:sup>
                          </m:sSup>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sup>
                          </m:sSup>
                        </m:num>
                        <m:den>
                          <m:r>
                            <m:rPr>
                              <m:sty m:val="p"/>
                            </m:rPr>
                            <a:rPr lang="el-GR" altLang="zh-CN" sz="2000" b="0" i="1" smtClean="0">
                              <a:latin typeface="Cambria Math" panose="02040503050406030204" pitchFamily="18" charset="0"/>
                              <a:ea typeface="Cambria Math" panose="02040503050406030204" pitchFamily="18" charset="0"/>
                            </a:rPr>
                            <m:t>Γ</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𝛼</m:t>
                          </m:r>
                          <m:r>
                            <a:rPr lang="en-US" altLang="zh-CN" sz="2000" b="0" i="1" smtClean="0">
                              <a:latin typeface="Cambria Math" panose="02040503050406030204" pitchFamily="18" charset="0"/>
                              <a:ea typeface="Cambria Math" panose="02040503050406030204" pitchFamily="18" charset="0"/>
                            </a:rPr>
                            <m:t>)</m:t>
                          </m:r>
                        </m:den>
                      </m:f>
                    </m:oMath>
                  </m:oMathPara>
                </a14:m>
                <a:endParaRPr lang="en-US" altLang="zh-CN" sz="2000" b="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令</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 </m:t>
                    </m:r>
                    <m:r>
                      <m:rPr>
                        <m:lit/>
                      </m:rP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𝛽</m:t>
                    </m:r>
                    <m:r>
                      <a:rPr lang="en-US" altLang="zh-CN" sz="2000" b="0" i="1" smtClean="0">
                        <a:latin typeface="Cambria Math" panose="02040503050406030204" pitchFamily="18" charset="0"/>
                        <a:ea typeface="微软雅黑" panose="020B0503020204020204" pitchFamily="34" charset="-122"/>
                      </a:rPr>
                      <m:t>𝑡</m:t>
                    </m:r>
                  </m:oMath>
                </a14:m>
                <a:r>
                  <a:rPr lang="zh-CN" altLang="en-US" sz="2000" dirty="0">
                    <a:latin typeface="微软雅黑" panose="020B0503020204020204" pitchFamily="34" charset="-122"/>
                    <a:ea typeface="微软雅黑" panose="020B0503020204020204" pitchFamily="34" charset="-122"/>
                  </a:rPr>
                  <a:t>，就得到</a:t>
                </a:r>
                <a:r>
                  <a:rPr lang="en-US" altLang="zh-CN" sz="2000" dirty="0">
                    <a:latin typeface="微软雅黑" panose="020B0503020204020204" pitchFamily="34" charset="-122"/>
                    <a:ea typeface="微软雅黑" panose="020B0503020204020204" pitchFamily="34" charset="-122"/>
                  </a:rPr>
                  <a:t>Gamma</a:t>
                </a:r>
                <a:r>
                  <a:rPr lang="zh-CN" altLang="en-US" sz="2000" dirty="0">
                    <a:latin typeface="微软雅黑" panose="020B0503020204020204" pitchFamily="34" charset="-122"/>
                    <a:ea typeface="微软雅黑" panose="020B0503020204020204" pitchFamily="34" charset="-122"/>
                  </a:rPr>
                  <a:t>分布更一般的形式</a:t>
                </a:r>
                <a:endParaRPr lang="en-US" altLang="zh-CN" sz="20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𝐺𝑎𝑚𝑚𝑎</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𝑡</m:t>
                          </m:r>
                        </m:e>
                        <m:e>
                          <m:r>
                            <a:rPr lang="en-US" altLang="zh-CN" sz="2000" b="0" i="1" smtClean="0">
                              <a:latin typeface="Cambria Math" panose="02040503050406030204" pitchFamily="18" charset="0"/>
                              <a:ea typeface="微软雅黑" panose="020B0503020204020204" pitchFamily="34" charset="-122"/>
                            </a:rPr>
                            <m:t>𝛼</m:t>
                          </m:r>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𝛽</m:t>
                          </m:r>
                        </m:e>
                      </m:d>
                      <m:r>
                        <a:rPr lang="en-US" altLang="zh-CN" sz="2000" b="0" i="1" smtClean="0">
                          <a:latin typeface="Cambria Math" panose="02040503050406030204" pitchFamily="18" charset="0"/>
                          <a:ea typeface="微软雅黑" panose="020B0503020204020204" pitchFamily="34" charset="-122"/>
                        </a:rPr>
                        <m:t>= </m:t>
                      </m:r>
                      <m:f>
                        <m:fPr>
                          <m:ctrlPr>
                            <a:rPr lang="en-US" altLang="zh-CN" sz="2000" b="0" i="1" smtClean="0">
                              <a:latin typeface="Cambria Math" panose="02040503050406030204" pitchFamily="18" charset="0"/>
                              <a:ea typeface="微软雅黑" panose="020B0503020204020204" pitchFamily="34" charset="-122"/>
                            </a:rPr>
                          </m:ctrlPr>
                        </m:fPr>
                        <m:num>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𝛽</m:t>
                              </m:r>
                            </m:e>
                            <m:sup>
                              <m:r>
                                <a:rPr lang="en-US" altLang="zh-CN" sz="2000" b="0" i="1" smtClean="0">
                                  <a:latin typeface="Cambria Math" panose="02040503050406030204" pitchFamily="18" charset="0"/>
                                  <a:ea typeface="微软雅黑" panose="020B0503020204020204" pitchFamily="34" charset="-122"/>
                                </a:rPr>
                                <m:t>𝛼</m:t>
                              </m:r>
                              <m:r>
                                <a:rPr lang="en-US" altLang="zh-CN" sz="2000" b="0" i="1" smtClean="0">
                                  <a:latin typeface="Cambria Math" panose="02040503050406030204" pitchFamily="18" charset="0"/>
                                  <a:ea typeface="微软雅黑" panose="020B0503020204020204" pitchFamily="34" charset="-122"/>
                                </a:rPr>
                                <m:t>−1</m:t>
                              </m:r>
                            </m:sup>
                          </m:sSup>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𝑡</m:t>
                              </m:r>
                            </m:e>
                            <m:sup>
                              <m:r>
                                <a:rPr lang="en-US" altLang="zh-CN" sz="2000" b="0" i="1" smtClean="0">
                                  <a:latin typeface="Cambria Math" panose="02040503050406030204" pitchFamily="18" charset="0"/>
                                  <a:ea typeface="微软雅黑" panose="020B0503020204020204" pitchFamily="34" charset="-122"/>
                                </a:rPr>
                                <m:t>𝛼</m:t>
                              </m:r>
                              <m:r>
                                <a:rPr lang="en-US" altLang="zh-CN" sz="2000" b="0" i="1" smtClean="0">
                                  <a:latin typeface="Cambria Math" panose="02040503050406030204" pitchFamily="18" charset="0"/>
                                  <a:ea typeface="微软雅黑" panose="020B0503020204020204" pitchFamily="34" charset="-122"/>
                                </a:rPr>
                                <m:t>−1</m:t>
                              </m:r>
                            </m:sup>
                          </m:sSup>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𝑒</m:t>
                              </m:r>
                            </m:e>
                            <m:sup>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𝛽</m:t>
                              </m:r>
                              <m:r>
                                <a:rPr lang="en-US" altLang="zh-CN" sz="2000" b="0" i="1" smtClean="0">
                                  <a:latin typeface="Cambria Math" panose="02040503050406030204" pitchFamily="18" charset="0"/>
                                  <a:ea typeface="微软雅黑" panose="020B0503020204020204" pitchFamily="34" charset="-122"/>
                                </a:rPr>
                                <m:t>𝑡</m:t>
                              </m:r>
                            </m:sup>
                          </m:sSup>
                        </m:num>
                        <m:den>
                          <m:r>
                            <m:rPr>
                              <m:sty m:val="p"/>
                            </m:rPr>
                            <a:rPr lang="el-GR" altLang="zh-CN" sz="2000" b="0" i="1" smtClean="0">
                              <a:latin typeface="Cambria Math" panose="02040503050406030204" pitchFamily="18" charset="0"/>
                              <a:ea typeface="Cambria Math" panose="02040503050406030204" pitchFamily="18" charset="0"/>
                            </a:rPr>
                            <m:t>Γ</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𝛼</m:t>
                          </m:r>
                          <m:r>
                            <a:rPr lang="en-US" altLang="zh-CN" sz="2000" b="0" i="1" smtClean="0">
                              <a:latin typeface="Cambria Math" panose="02040503050406030204" pitchFamily="18" charset="0"/>
                              <a:ea typeface="Cambria Math" panose="02040503050406030204" pitchFamily="18" charset="0"/>
                            </a:rPr>
                            <m:t>)</m:t>
                          </m:r>
                        </m:den>
                      </m:f>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5808886A-E556-496A-B435-B8C338A6FDB9}"/>
                  </a:ext>
                </a:extLst>
              </p:cNvPr>
              <p:cNvSpPr txBox="1">
                <a:spLocks noRot="1" noChangeAspect="1" noMove="1" noResize="1" noEditPoints="1" noAdjustHandles="1" noChangeArrowheads="1" noChangeShapeType="1" noTextEdit="1"/>
              </p:cNvSpPr>
              <p:nvPr/>
            </p:nvSpPr>
            <p:spPr>
              <a:xfrm>
                <a:off x="815340" y="1625407"/>
                <a:ext cx="8976360" cy="4547848"/>
              </a:xfrm>
              <a:prstGeom prst="rect">
                <a:avLst/>
              </a:prstGeom>
              <a:blipFill>
                <a:blip r:embed="rId3"/>
                <a:stretch>
                  <a:fillRect l="-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1968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zh-CN" altLang="en-US" sz="3600" b="1" dirty="0"/>
              <a:t>从二项分布到</a:t>
            </a:r>
            <a:r>
              <a:rPr lang="en-US" altLang="zh-CN" sz="3600" b="1" dirty="0"/>
              <a:t>Gamma</a:t>
            </a:r>
            <a:r>
              <a:rPr lang="zh-CN" altLang="en-US" sz="3600" b="1" dirty="0"/>
              <a:t>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13</a:t>
            </a:fld>
            <a:endParaRPr lang="en-US"/>
          </a:p>
        </p:txBody>
      </p:sp>
      <p:pic>
        <p:nvPicPr>
          <p:cNvPr id="8" name="图片 7">
            <a:extLst>
              <a:ext uri="{FF2B5EF4-FFF2-40B4-BE49-F238E27FC236}">
                <a16:creationId xmlns:a16="http://schemas.microsoft.com/office/drawing/2014/main" id="{F285628E-50E0-48B4-8190-EFE1D28C68BD}"/>
              </a:ext>
            </a:extLst>
          </p:cNvPr>
          <p:cNvPicPr>
            <a:picLocks noChangeAspect="1"/>
          </p:cNvPicPr>
          <p:nvPr/>
        </p:nvPicPr>
        <p:blipFill>
          <a:blip r:embed="rId3"/>
          <a:stretch>
            <a:fillRect/>
          </a:stretch>
        </p:blipFill>
        <p:spPr>
          <a:xfrm>
            <a:off x="2705524" y="1186143"/>
            <a:ext cx="6780952" cy="4485714"/>
          </a:xfrm>
          <a:prstGeom prst="rect">
            <a:avLst/>
          </a:prstGeom>
        </p:spPr>
      </p:pic>
    </p:spTree>
    <p:extLst>
      <p:ext uri="{BB962C8B-B14F-4D97-AF65-F5344CB8AC3E}">
        <p14:creationId xmlns:p14="http://schemas.microsoft.com/office/powerpoint/2010/main" val="285089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zh-CN" altLang="en-US" sz="3600" b="1" dirty="0"/>
              <a:t>认识</a:t>
            </a:r>
            <a:r>
              <a:rPr lang="en-US" altLang="zh-CN" sz="3600" b="1" dirty="0"/>
              <a:t>Beta/Dirichlet</a:t>
            </a:r>
            <a:r>
              <a:rPr lang="zh-CN" altLang="en-US" sz="3600" b="1" dirty="0"/>
              <a:t>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14</a:t>
            </a:fld>
            <a:endParaRPr lang="en-US"/>
          </a:p>
        </p:txBody>
      </p:sp>
      <p:sp>
        <p:nvSpPr>
          <p:cNvPr id="3" name="文本框 2">
            <a:extLst>
              <a:ext uri="{FF2B5EF4-FFF2-40B4-BE49-F238E27FC236}">
                <a16:creationId xmlns:a16="http://schemas.microsoft.com/office/drawing/2014/main" id="{A353825D-204C-41F4-AC91-C1023C2B6478}"/>
              </a:ext>
            </a:extLst>
          </p:cNvPr>
          <p:cNvSpPr txBox="1"/>
          <p:nvPr/>
        </p:nvSpPr>
        <p:spPr>
          <a:xfrm>
            <a:off x="2960370" y="2160800"/>
            <a:ext cx="6271260" cy="253640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做游戏：有一天你被魔鬼撒旦抓走了，撒旦说：“你们人类很聪明，而我是很仁慈的，和你玩一个游戏，赢了就可以走，否则把灵魂出卖给我。游戏的规则很简单，我有一个魔盒，上面有一个按钮，你每按一下按钮，就均匀的输出一个</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之间的随机数，我现在按</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下，我手上有</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个数，你猜第</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大的数是什么，偏离不超过</a:t>
            </a:r>
            <a:r>
              <a:rPr lang="en-US" altLang="zh-CN" dirty="0">
                <a:latin typeface="微软雅黑" panose="020B0503020204020204" pitchFamily="34" charset="-122"/>
                <a:ea typeface="微软雅黑" panose="020B0503020204020204" pitchFamily="34" charset="-122"/>
              </a:rPr>
              <a:t>0.01 </a:t>
            </a:r>
            <a:r>
              <a:rPr lang="zh-CN" altLang="en-US" dirty="0">
                <a:latin typeface="微软雅黑" panose="020B0503020204020204" pitchFamily="34" charset="-122"/>
                <a:ea typeface="微软雅黑" panose="020B0503020204020204" pitchFamily="34" charset="-122"/>
              </a:rPr>
              <a:t>就算对。”你应该怎么猜呢？</a:t>
            </a:r>
          </a:p>
        </p:txBody>
      </p:sp>
    </p:spTree>
    <p:extLst>
      <p:ext uri="{BB962C8B-B14F-4D97-AF65-F5344CB8AC3E}">
        <p14:creationId xmlns:p14="http://schemas.microsoft.com/office/powerpoint/2010/main" val="1205054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zh-CN" altLang="en-US" sz="3600" b="1" dirty="0"/>
              <a:t>认识</a:t>
            </a:r>
            <a:r>
              <a:rPr lang="en-US" altLang="zh-CN" sz="3600" b="1" dirty="0"/>
              <a:t>Beta/Dirichlet</a:t>
            </a:r>
            <a:r>
              <a:rPr lang="zh-CN" altLang="en-US" sz="3600" b="1" dirty="0"/>
              <a:t>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15</a:t>
            </a:fld>
            <a:endParaRPr lang="en-US"/>
          </a:p>
        </p:txBody>
      </p:sp>
      <p:sp>
        <p:nvSpPr>
          <p:cNvPr id="3" name="文本框 2">
            <a:extLst>
              <a:ext uri="{FF2B5EF4-FFF2-40B4-BE49-F238E27FC236}">
                <a16:creationId xmlns:a16="http://schemas.microsoft.com/office/drawing/2014/main" id="{A353825D-204C-41F4-AC91-C1023C2B6478}"/>
              </a:ext>
            </a:extLst>
          </p:cNvPr>
          <p:cNvSpPr txBox="1"/>
          <p:nvPr/>
        </p:nvSpPr>
        <p:spPr>
          <a:xfrm>
            <a:off x="720090" y="1625407"/>
            <a:ext cx="6271260"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从数学的角度抽象一下，上面这个游戏描述如下：</a:t>
            </a:r>
            <a:endParaRPr lang="en-US" altLang="zh-CN"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F102E27-F710-4052-8634-AC68A9CD7602}"/>
              </a:ext>
            </a:extLst>
          </p:cNvPr>
          <p:cNvPicPr>
            <a:picLocks noChangeAspect="1"/>
          </p:cNvPicPr>
          <p:nvPr/>
        </p:nvPicPr>
        <p:blipFill>
          <a:blip r:embed="rId3"/>
          <a:stretch>
            <a:fillRect/>
          </a:stretch>
        </p:blipFill>
        <p:spPr>
          <a:xfrm>
            <a:off x="1396000" y="2238524"/>
            <a:ext cx="9400000" cy="2380952"/>
          </a:xfrm>
          <a:prstGeom prst="rect">
            <a:avLst/>
          </a:prstGeom>
        </p:spPr>
      </p:pic>
    </p:spTree>
    <p:extLst>
      <p:ext uri="{BB962C8B-B14F-4D97-AF65-F5344CB8AC3E}">
        <p14:creationId xmlns:p14="http://schemas.microsoft.com/office/powerpoint/2010/main" val="3640053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zh-CN" altLang="en-US" sz="3600" b="1" dirty="0"/>
              <a:t>认识</a:t>
            </a:r>
            <a:r>
              <a:rPr lang="en-US" altLang="zh-CN" sz="3600" b="1" dirty="0"/>
              <a:t>Beta/Dirichlet</a:t>
            </a:r>
            <a:r>
              <a:rPr lang="zh-CN" altLang="en-US" sz="3600" b="1" dirty="0"/>
              <a:t>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16</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E2C5B1F-B721-4A02-829B-A60E67F1AF5E}"/>
                  </a:ext>
                </a:extLst>
              </p:cNvPr>
              <p:cNvSpPr txBox="1"/>
              <p:nvPr/>
            </p:nvSpPr>
            <p:spPr>
              <a:xfrm>
                <a:off x="1600199" y="1165860"/>
                <a:ext cx="8694420" cy="336976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𝑘</m:t>
                              </m:r>
                              <m:r>
                                <a:rPr lang="en-US" altLang="zh-CN" i="1">
                                  <a:latin typeface="Cambria Math" panose="02040503050406030204" pitchFamily="18" charset="0"/>
                                  <a:ea typeface="微软雅黑" panose="020B0503020204020204" pitchFamily="34" charset="-122"/>
                                </a:rPr>
                                <m:t>)</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 ?</m:t>
                      </m:r>
                    </m:oMath>
                  </m:oMathPara>
                </a14:m>
                <a:endParaRPr lang="en-US" altLang="zh-CN" dirty="0"/>
              </a:p>
              <a:p>
                <a:pPr>
                  <a:lnSpc>
                    <a:spcPct val="150000"/>
                  </a:lnSpc>
                </a:pPr>
                <a:r>
                  <a:rPr lang="zh-CN" altLang="en-US" dirty="0">
                    <a:latin typeface="微软雅黑" panose="020B0503020204020204" pitchFamily="34" charset="-122"/>
                    <a:ea typeface="微软雅黑" panose="020B0503020204020204" pitchFamily="34" charset="-122"/>
                  </a:rPr>
                  <a:t>把 </a:t>
                </a:r>
                <a:r>
                  <a:rPr lang="en-US" altLang="zh-CN" dirty="0">
                    <a:latin typeface="微软雅黑" panose="020B0503020204020204" pitchFamily="34" charset="-122"/>
                    <a:ea typeface="微软雅黑" panose="020B0503020204020204" pitchFamily="34" charset="-122"/>
                  </a:rPr>
                  <a:t>[0,1] </a:t>
                </a:r>
                <a:r>
                  <a:rPr lang="zh-CN" altLang="en-US" dirty="0">
                    <a:latin typeface="微软雅黑" panose="020B0503020204020204" pitchFamily="34" charset="-122"/>
                    <a:ea typeface="微软雅黑" panose="020B0503020204020204" pitchFamily="34" charset="-122"/>
                  </a:rPr>
                  <a:t>区间分成三段 </a:t>
                </a:r>
                <a:r>
                  <a:rPr lang="en-US" altLang="zh-CN" dirty="0">
                    <a:latin typeface="微软雅黑" panose="020B0503020204020204" pitchFamily="34" charset="-122"/>
                    <a:ea typeface="微软雅黑" panose="020B0503020204020204" pitchFamily="34" charset="-122"/>
                  </a:rPr>
                  <a:t>[0,x), [x, </a:t>
                </a:r>
                <a:r>
                  <a:rPr lang="en-US" altLang="zh-CN" dirty="0" err="1">
                    <a:latin typeface="微软雅黑" panose="020B0503020204020204" pitchFamily="34" charset="-122"/>
                    <a:ea typeface="微软雅黑" panose="020B0503020204020204" pitchFamily="34" charset="-122"/>
                  </a:rPr>
                  <a:t>x+Δx</a:t>
                </a:r>
                <a:r>
                  <a:rPr lang="en-US" altLang="zh-CN" dirty="0">
                    <a:latin typeface="微软雅黑" panose="020B0503020204020204" pitchFamily="34" charset="-122"/>
                    <a:ea typeface="微软雅黑" panose="020B0503020204020204" pitchFamily="34" charset="-122"/>
                  </a:rPr>
                  <a:t>], (x+Δx,1],</a:t>
                </a:r>
                <a:r>
                  <a:rPr lang="zh-CN" altLang="en-US" dirty="0">
                    <a:latin typeface="微软雅黑" panose="020B0503020204020204" pitchFamily="34" charset="-122"/>
                    <a:ea typeface="微软雅黑" panose="020B0503020204020204" pitchFamily="34" charset="-122"/>
                  </a:rPr>
                  <a:t>我们先考虑简单的情形，假设</a:t>
                </a:r>
                <a:r>
                  <a:rPr lang="en-US" altLang="zh-CN" dirty="0">
                    <a:latin typeface="微软雅黑" panose="020B0503020204020204" pitchFamily="34" charset="-122"/>
                    <a:ea typeface="微软雅黑" panose="020B0503020204020204" pitchFamily="34" charset="-122"/>
                  </a:rPr>
                  <a:t>n </a:t>
                </a:r>
                <a:r>
                  <a:rPr lang="zh-CN" altLang="en-US" dirty="0">
                    <a:latin typeface="微软雅黑" panose="020B0503020204020204" pitchFamily="34" charset="-122"/>
                    <a:ea typeface="微软雅黑" panose="020B0503020204020204" pitchFamily="34" charset="-122"/>
                  </a:rPr>
                  <a:t>个数中只有一个落在了区间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x,x+Δx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内，则因为这个区间内的数</a:t>
                </a:r>
                <a:r>
                  <a:rPr lang="en-US" altLang="zh-CN" dirty="0">
                    <a:latin typeface="微软雅黑" panose="020B0503020204020204" pitchFamily="34" charset="-122"/>
                    <a:ea typeface="微软雅黑" panose="020B0503020204020204" pitchFamily="34" charset="-122"/>
                  </a:rPr>
                  <a:t>X(k)</a:t>
                </a:r>
                <a:r>
                  <a:rPr lang="zh-CN" altLang="en-US" dirty="0">
                    <a:latin typeface="微软雅黑" panose="020B0503020204020204" pitchFamily="34" charset="-122"/>
                    <a:ea typeface="微软雅黑" panose="020B0503020204020204" pitchFamily="34" charset="-122"/>
                  </a:rPr>
                  <a:t>是第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大的，则</a:t>
                </a:r>
                <a:r>
                  <a:rPr lang="en-US" altLang="zh-CN" dirty="0">
                    <a:latin typeface="微软雅黑" panose="020B0503020204020204" pitchFamily="34" charset="-122"/>
                    <a:ea typeface="微软雅黑" panose="020B0503020204020204" pitchFamily="34" charset="-122"/>
                  </a:rPr>
                  <a:t>[0,x)</a:t>
                </a:r>
                <a:r>
                  <a:rPr lang="zh-CN" altLang="en-US" dirty="0">
                    <a:latin typeface="微软雅黑" panose="020B0503020204020204" pitchFamily="34" charset="-122"/>
                    <a:ea typeface="微软雅黑" panose="020B0503020204020204" pitchFamily="34" charset="-122"/>
                  </a:rPr>
                  <a:t>中应该有 </a:t>
                </a:r>
                <a:r>
                  <a:rPr lang="en-US" altLang="zh-CN" dirty="0">
                    <a:latin typeface="微软雅黑" panose="020B0503020204020204" pitchFamily="34" charset="-122"/>
                    <a:ea typeface="微软雅黑" panose="020B0503020204020204" pitchFamily="34" charset="-122"/>
                  </a:rPr>
                  <a:t>k−1 </a:t>
                </a:r>
                <a:r>
                  <a:rPr lang="zh-CN" altLang="en-US" dirty="0">
                    <a:latin typeface="微软雅黑" panose="020B0503020204020204" pitchFamily="34" charset="-122"/>
                    <a:ea typeface="微软雅黑" panose="020B0503020204020204" pitchFamily="34" charset="-122"/>
                  </a:rPr>
                  <a:t>个数，</a:t>
                </a:r>
                <a:r>
                  <a:rPr lang="en-US" altLang="zh-CN" dirty="0">
                    <a:latin typeface="微软雅黑" panose="020B0503020204020204" pitchFamily="34" charset="-122"/>
                    <a:ea typeface="微软雅黑" panose="020B0503020204020204" pitchFamily="34" charset="-122"/>
                  </a:rPr>
                  <a:t>(x,1] </a:t>
                </a:r>
                <a:r>
                  <a:rPr lang="zh-CN" altLang="en-US" dirty="0">
                    <a:latin typeface="微软雅黑" panose="020B0503020204020204" pitchFamily="34" charset="-122"/>
                    <a:ea typeface="微软雅黑" panose="020B0503020204020204" pitchFamily="34" charset="-122"/>
                  </a:rPr>
                  <a:t>这个区间中应该有</a:t>
                </a:r>
                <a:r>
                  <a:rPr lang="en-US" altLang="zh-CN" dirty="0">
                    <a:latin typeface="微软雅黑" panose="020B0503020204020204" pitchFamily="34" charset="-122"/>
                    <a:ea typeface="微软雅黑" panose="020B0503020204020204" pitchFamily="34" charset="-122"/>
                  </a:rPr>
                  <a:t>n−k </a:t>
                </a:r>
                <a:r>
                  <a:rPr lang="zh-CN" altLang="en-US" dirty="0">
                    <a:latin typeface="微软雅黑" panose="020B0503020204020204" pitchFamily="34" charset="-122"/>
                    <a:ea typeface="微软雅黑" panose="020B0503020204020204" pitchFamily="34" charset="-122"/>
                  </a:rPr>
                  <a:t>个数。不失一般性，我们先考虑如下一个符合上述要求的事件</a:t>
                </a:r>
                <a:r>
                  <a:rPr lang="en-US" altLang="zh-CN" dirty="0">
                    <a:latin typeface="微软雅黑" panose="020B0503020204020204" pitchFamily="34" charset="-122"/>
                    <a:ea typeface="微软雅黑" panose="020B0503020204020204" pitchFamily="34" charset="-122"/>
                  </a:rPr>
                  <a:t>E</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𝐸</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微软雅黑" panose="020B0503020204020204" pitchFamily="34" charset="-122"/>
                        </a:rPr>
                        <m:t>,</m:t>
                      </m:r>
                    </m:oMath>
                  </m:oMathPara>
                </a14:m>
                <a:endParaRPr lang="en-US" altLang="zh-CN" b="0" i="1" dirty="0">
                  <a:latin typeface="Cambria Math" panose="02040503050406030204" pitchFamily="18" charset="0"/>
                  <a:ea typeface="微软雅黑" panose="020B0503020204020204" pitchFamily="34" charset="-122"/>
                </a:endParaRPr>
              </a:p>
              <a:p>
                <a:r>
                  <a:rPr lang="en-US" altLang="zh-CN" b="0" i="1" dirty="0">
                    <a:latin typeface="Cambria Math" panose="02040503050406030204" pitchFamily="18" charset="0"/>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 </m:t>
                    </m:r>
                    <m:r>
                      <m:rPr>
                        <m:lit/>
                      </m:rP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0, </m:t>
                        </m:r>
                        <m:r>
                          <a:rPr lang="en-US" altLang="zh-CN" b="0" i="1" smtClean="0">
                            <a:latin typeface="Cambria Math" panose="02040503050406030204" pitchFamily="18" charset="0"/>
                            <a:ea typeface="微软雅黑" panose="020B0503020204020204" pitchFamily="34" charset="-122"/>
                          </a:rPr>
                          <m:t>𝑥</m:t>
                        </m:r>
                      </m:e>
                    </m:d>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=2, …, </m:t>
                        </m:r>
                        <m:r>
                          <a:rPr lang="en-US" altLang="zh-CN" b="0" i="1" smtClean="0">
                            <a:latin typeface="Cambria Math" panose="02040503050406030204" pitchFamily="18" charset="0"/>
                            <a:ea typeface="微软雅黑" panose="020B0503020204020204" pitchFamily="34" charset="-122"/>
                          </a:rPr>
                          <m:t>𝑘</m:t>
                        </m:r>
                      </m:e>
                    </m:d>
                    <m:r>
                      <a:rPr lang="en-US" altLang="zh-CN" b="0" i="1" smtClean="0">
                        <a:latin typeface="Cambria Math" panose="02040503050406030204" pitchFamily="18" charset="0"/>
                        <a:ea typeface="微软雅黑" panose="020B0503020204020204" pitchFamily="34" charset="-122"/>
                      </a:rPr>
                      <m:t>,</m:t>
                    </m:r>
                  </m:oMath>
                </a14:m>
                <a:endParaRPr lang="en-US" altLang="zh-CN" b="0" i="1" dirty="0">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d>
                        <m:dPr>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 1</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en-US" altLang="zh-CN" b="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DE2C5B1F-B721-4A02-829B-A60E67F1AF5E}"/>
                  </a:ext>
                </a:extLst>
              </p:cNvPr>
              <p:cNvSpPr txBox="1">
                <a:spLocks noRot="1" noChangeAspect="1" noMove="1" noResize="1" noEditPoints="1" noAdjustHandles="1" noChangeArrowheads="1" noChangeShapeType="1" noTextEdit="1"/>
              </p:cNvSpPr>
              <p:nvPr/>
            </p:nvSpPr>
            <p:spPr>
              <a:xfrm>
                <a:off x="1600199" y="1165860"/>
                <a:ext cx="8694420" cy="3369769"/>
              </a:xfrm>
              <a:prstGeom prst="rect">
                <a:avLst/>
              </a:prstGeom>
              <a:blipFill>
                <a:blip r:embed="rId3"/>
                <a:stretch>
                  <a:fillRect l="-561" r="-7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EC519EA4-F75C-4196-BA4E-3E2A77CF4A88}"/>
              </a:ext>
            </a:extLst>
          </p:cNvPr>
          <p:cNvPicPr>
            <a:picLocks noChangeAspect="1"/>
          </p:cNvPicPr>
          <p:nvPr/>
        </p:nvPicPr>
        <p:blipFill>
          <a:blip r:embed="rId4"/>
          <a:stretch>
            <a:fillRect/>
          </a:stretch>
        </p:blipFill>
        <p:spPr>
          <a:xfrm>
            <a:off x="2666457" y="4213860"/>
            <a:ext cx="6561905" cy="2379943"/>
          </a:xfrm>
          <a:prstGeom prst="rect">
            <a:avLst/>
          </a:prstGeom>
        </p:spPr>
      </p:pic>
    </p:spTree>
    <p:extLst>
      <p:ext uri="{BB962C8B-B14F-4D97-AF65-F5344CB8AC3E}">
        <p14:creationId xmlns:p14="http://schemas.microsoft.com/office/powerpoint/2010/main" val="945607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zh-CN" altLang="en-US" sz="3600" b="1" dirty="0"/>
              <a:t>认识</a:t>
            </a:r>
            <a:r>
              <a:rPr lang="en-US" altLang="zh-CN" sz="3600" b="1" dirty="0"/>
              <a:t>Beta/Dirichlet</a:t>
            </a:r>
            <a:r>
              <a:rPr lang="zh-CN" altLang="en-US" sz="3600" b="1" dirty="0"/>
              <a:t>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17</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E2C5B1F-B721-4A02-829B-A60E67F1AF5E}"/>
                  </a:ext>
                </a:extLst>
              </p:cNvPr>
              <p:cNvSpPr txBox="1"/>
              <p:nvPr/>
            </p:nvSpPr>
            <p:spPr>
              <a:xfrm>
                <a:off x="1960825" y="2385060"/>
                <a:ext cx="8694420" cy="1689437"/>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则有</a:t>
                </a:r>
                <a:endParaRPr lang="en-US" altLang="zh-CN" b="0" i="1" dirty="0">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𝑃</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𝐸</m:t>
                          </m:r>
                        </m:e>
                      </m:d>
                      <m:r>
                        <m:rPr>
                          <m:aln/>
                        </m:rP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 </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e>
                          <m:r>
                            <a:rPr lang="en-US" altLang="zh-CN" b="0" i="1" smtClean="0">
                              <a:latin typeface="Cambria Math" panose="02040503050406030204" pitchFamily="18" charset="0"/>
                              <a:ea typeface="微软雅黑" panose="020B0503020204020204" pitchFamily="34" charset="-122"/>
                            </a:rPr>
                            <m:t>𝑃</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𝑖</m:t>
                                  </m:r>
                                </m:sub>
                              </m:sSub>
                            </m:e>
                          </m:d>
                        </m:e>
                      </m:nary>
                    </m:oMath>
                    <m:oMath xmlns:m="http://schemas.openxmlformats.org/officeDocument/2006/math">
                      <m:r>
                        <m:rPr>
                          <m:aln/>
                        </m:rPr>
                        <a:rPr lang="en-US" altLang="zh-CN" i="1">
                          <a:latin typeface="Cambria Math" panose="02040503050406030204" pitchFamily="18" charset="0"/>
                          <a:ea typeface="微软雅黑" panose="020B0503020204020204" pitchFamily="34" charset="-122"/>
                        </a:rPr>
                        <m:t>=</m:t>
                      </m:r>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𝑥</m:t>
                          </m:r>
                        </m:e>
                        <m:sup>
                          <m:r>
                            <a:rPr lang="en-US" altLang="zh-CN" i="1">
                              <a:latin typeface="Cambria Math" panose="02040503050406030204" pitchFamily="18" charset="0"/>
                              <a:ea typeface="微软雅黑" panose="020B0503020204020204" pitchFamily="34" charset="-122"/>
                            </a:rPr>
                            <m:t>𝑘</m:t>
                          </m:r>
                          <m:r>
                            <a:rPr lang="en-US" altLang="zh-CN" i="1">
                              <a:latin typeface="Cambria Math" panose="02040503050406030204" pitchFamily="18" charset="0"/>
                              <a:ea typeface="微软雅黑" panose="020B0503020204020204" pitchFamily="34" charset="-122"/>
                            </a:rPr>
                            <m:t>−1</m:t>
                          </m:r>
                        </m:sup>
                      </m:sSup>
                      <m:sSup>
                        <m:sSupPr>
                          <m:ctrlPr>
                            <a:rPr lang="en-US" altLang="zh-CN" i="1">
                              <a:latin typeface="Cambria Math" panose="02040503050406030204" pitchFamily="18" charset="0"/>
                              <a:ea typeface="微软雅黑" panose="020B0503020204020204" pitchFamily="34" charset="-122"/>
                            </a:rPr>
                          </m:ctrlPr>
                        </m:sSupPr>
                        <m:e>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1−</m:t>
                              </m:r>
                              <m:r>
                                <a:rPr lang="en-US" altLang="zh-CN" i="1">
                                  <a:latin typeface="Cambria Math" panose="02040503050406030204" pitchFamily="18" charset="0"/>
                                  <a:ea typeface="微软雅黑" panose="020B0503020204020204" pitchFamily="34" charset="-122"/>
                                </a:rPr>
                                <m:t>𝑥</m:t>
                              </m:r>
                              <m:r>
                                <a:rPr lang="en-US" altLang="zh-CN" i="1">
                                  <a:latin typeface="Cambria Math" panose="02040503050406030204" pitchFamily="18" charset="0"/>
                                  <a:ea typeface="微软雅黑" panose="020B0503020204020204" pitchFamily="34" charset="-122"/>
                                </a:rPr>
                                <m:t> − </m:t>
                              </m:r>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e>
                          </m:d>
                        </m:e>
                        <m:sup>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p>
                      </m:sSup>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oMath>
                    <m:oMath xmlns:m="http://schemas.openxmlformats.org/officeDocument/2006/math">
                      <m:r>
                        <m:rPr>
                          <m:aln/>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𝑥</m:t>
                              </m:r>
                            </m:e>
                          </m:d>
                        </m:e>
                        <m:sup>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𝑜</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DE2C5B1F-B721-4A02-829B-A60E67F1AF5E}"/>
                  </a:ext>
                </a:extLst>
              </p:cNvPr>
              <p:cNvSpPr txBox="1">
                <a:spLocks noRot="1" noChangeAspect="1" noMove="1" noResize="1" noEditPoints="1" noAdjustHandles="1" noChangeArrowheads="1" noChangeShapeType="1" noTextEdit="1"/>
              </p:cNvSpPr>
              <p:nvPr/>
            </p:nvSpPr>
            <p:spPr>
              <a:xfrm>
                <a:off x="1960825" y="2385060"/>
                <a:ext cx="8694420" cy="1689437"/>
              </a:xfrm>
              <a:prstGeom prst="rect">
                <a:avLst/>
              </a:prstGeom>
              <a:blipFill>
                <a:blip r:embed="rId3"/>
                <a:stretch>
                  <a:fillRect l="-631" t="-1805" b="-28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739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zh-CN" altLang="en-US" sz="3600" b="1" dirty="0"/>
              <a:t>认识</a:t>
            </a:r>
            <a:r>
              <a:rPr lang="en-US" altLang="zh-CN" sz="3600" b="1" dirty="0"/>
              <a:t>Beta/Dirichlet</a:t>
            </a:r>
            <a:r>
              <a:rPr lang="zh-CN" altLang="en-US" sz="3600" b="1" dirty="0"/>
              <a:t>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18</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E2C5B1F-B721-4A02-829B-A60E67F1AF5E}"/>
                  </a:ext>
                </a:extLst>
              </p:cNvPr>
              <p:cNvSpPr txBox="1"/>
              <p:nvPr/>
            </p:nvSpPr>
            <p:spPr>
              <a:xfrm>
                <a:off x="1488218" y="1196340"/>
                <a:ext cx="8694420" cy="34083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继续考虑稍微复杂一点的情形，假设</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个数中有两个数落在了区间</a:t>
                </a:r>
                <a14:m>
                  <m:oMath xmlns:m="http://schemas.openxmlformats.org/officeDocument/2006/math">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微软雅黑" panose="020B0503020204020204" pitchFamily="34" charset="-122"/>
                      </a:rPr>
                      <m:t>,</m:t>
                    </m:r>
                  </m:oMath>
                </a14:m>
                <a:endParaRPr lang="en-US" altLang="zh-CN" b="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𝐸</m:t>
                          </m:r>
                        </m:e>
                        <m:sup>
                          <m:r>
                            <a:rPr lang="en-US" altLang="zh-CN" b="0" i="1" smtClean="0">
                              <a:latin typeface="Cambria Math" panose="02040503050406030204" pitchFamily="18" charset="0"/>
                              <a:ea typeface="微软雅黑" panose="020B0503020204020204" pitchFamily="34" charset="-122"/>
                            </a:rPr>
                            <m:t>′</m:t>
                          </m:r>
                        </m:sup>
                      </m:sSup>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i="1">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𝑥</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𝑥</m:t>
                          </m:r>
                          <m:r>
                            <a:rPr lang="en-US" altLang="zh-CN" i="1">
                              <a:latin typeface="Cambria Math" panose="02040503050406030204" pitchFamily="18" charset="0"/>
                              <a:ea typeface="微软雅黑" panose="020B0503020204020204" pitchFamily="34" charset="-122"/>
                            </a:rPr>
                            <m:t>+</m:t>
                          </m:r>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微软雅黑" panose="020B0503020204020204" pitchFamily="34" charset="-122"/>
                        </a:rPr>
                        <m:t>,</m:t>
                      </m:r>
                    </m:oMath>
                  </m:oMathPara>
                </a14:m>
                <a:endParaRPr lang="en-US" altLang="zh-CN" i="1" dirty="0">
                  <a:latin typeface="Cambria Math" panose="02040503050406030204" pitchFamily="18" charset="0"/>
                  <a:ea typeface="微软雅黑" panose="020B0503020204020204" pitchFamily="34" charset="-122"/>
                </a:endParaRPr>
              </a:p>
              <a:p>
                <a:pPr>
                  <a:lnSpc>
                    <a:spcPct val="150000"/>
                  </a:lnSpc>
                </a:pPr>
                <a:r>
                  <a:rPr lang="en-US" altLang="zh-CN" i="1" dirty="0">
                    <a:latin typeface="Cambria Math" panose="02040503050406030204" pitchFamily="18" charset="0"/>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 </m:t>
                    </m:r>
                    <m:r>
                      <m:rPr>
                        <m:lit/>
                      </m:rP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0, </m:t>
                        </m:r>
                        <m:r>
                          <a:rPr lang="en-US" altLang="zh-CN" i="1">
                            <a:latin typeface="Cambria Math" panose="02040503050406030204" pitchFamily="18" charset="0"/>
                            <a:ea typeface="微软雅黑" panose="020B0503020204020204" pitchFamily="34" charset="-122"/>
                          </a:rPr>
                          <m:t>𝑥</m:t>
                        </m:r>
                      </m:e>
                    </m:d>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=3, …, </m:t>
                        </m:r>
                        <m:r>
                          <a:rPr lang="en-US" altLang="zh-CN" i="1">
                            <a:latin typeface="Cambria Math" panose="02040503050406030204" pitchFamily="18" charset="0"/>
                            <a:ea typeface="微软雅黑" panose="020B0503020204020204" pitchFamily="34" charset="-122"/>
                          </a:rPr>
                          <m:t>𝑘</m:t>
                        </m:r>
                      </m:e>
                    </m:d>
                    <m:r>
                      <a:rPr lang="en-US" altLang="zh-CN" i="1">
                        <a:latin typeface="Cambria Math" panose="02040503050406030204" pitchFamily="18" charset="0"/>
                        <a:ea typeface="微软雅黑" panose="020B0503020204020204" pitchFamily="34" charset="-122"/>
                      </a:rPr>
                      <m:t>,</m:t>
                    </m:r>
                  </m:oMath>
                </a14:m>
                <a:endParaRPr lang="en-US" altLang="zh-CN" i="1" dirty="0">
                  <a:latin typeface="Cambria Math" panose="02040503050406030204" pitchFamily="18" charset="0"/>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                                         </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d>
                        <m:dPr>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𝑥</m:t>
                          </m:r>
                          <m:r>
                            <a:rPr lang="en-US" altLang="zh-CN" i="1">
                              <a:latin typeface="Cambria Math" panose="02040503050406030204" pitchFamily="18" charset="0"/>
                              <a:ea typeface="微软雅黑" panose="020B0503020204020204" pitchFamily="34" charset="-122"/>
                            </a:rPr>
                            <m:t>+ </m:t>
                          </m:r>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 1</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 …, </m:t>
                      </m:r>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则有</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0"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𝑃</m:t>
                    </m:r>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𝐸</m:t>
                            </m:r>
                          </m:e>
                          <m:sup>
                            <m:r>
                              <a:rPr lang="en-US" altLang="zh-CN" b="0" i="1" smtClean="0">
                                <a:latin typeface="Cambria Math" panose="02040503050406030204" pitchFamily="18" charset="0"/>
                                <a:ea typeface="微软雅黑" panose="020B0503020204020204" pitchFamily="34" charset="-122"/>
                              </a:rPr>
                              <m:t>′</m:t>
                            </m:r>
                          </m:sup>
                        </m:sSup>
                      </m:e>
                    </m:d>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−2</m:t>
                        </m:r>
                      </m:sup>
                    </m:sSup>
                    <m:sSup>
                      <m:sSupPr>
                        <m:ctrlPr>
                          <a:rPr lang="en-US" altLang="zh-CN" b="0" i="1" smtClean="0">
                            <a:latin typeface="Cambria Math" panose="02040503050406030204" pitchFamily="18" charset="0"/>
                            <a:ea typeface="微软雅黑" panose="020B0503020204020204" pitchFamily="34" charset="-122"/>
                          </a:rPr>
                        </m:ctrlPr>
                      </m:sSupPr>
                      <m:e>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e>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p>
                    </m:sSup>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𝑜</m:t>
                    </m:r>
                    <m:d>
                      <m:dPr>
                        <m:ctrlPr>
                          <a:rPr lang="en-US" altLang="zh-CN" b="0" i="1" smtClean="0">
                            <a:latin typeface="Cambria Math" panose="02040503050406030204" pitchFamily="18" charset="0"/>
                            <a:ea typeface="Cambria Math" panose="02040503050406030204" pitchFamily="18" charset="0"/>
                          </a:rPr>
                        </m:ctrlPr>
                      </m:dPr>
                      <m:e>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oMath>
                </a14:m>
                <a:endParaRPr lang="en-US" altLang="zh-CN" b="0" dirty="0">
                  <a:latin typeface="微软雅黑" panose="020B0503020204020204" pitchFamily="34" charset="-122"/>
                  <a:ea typeface="Cambria Math" panose="02040503050406030204" pitchFamily="18" charset="0"/>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DE2C5B1F-B721-4A02-829B-A60E67F1AF5E}"/>
                  </a:ext>
                </a:extLst>
              </p:cNvPr>
              <p:cNvSpPr txBox="1">
                <a:spLocks noRot="1" noChangeAspect="1" noMove="1" noResize="1" noEditPoints="1" noAdjustHandles="1" noChangeArrowheads="1" noChangeShapeType="1" noTextEdit="1"/>
              </p:cNvSpPr>
              <p:nvPr/>
            </p:nvSpPr>
            <p:spPr>
              <a:xfrm>
                <a:off x="1488218" y="1196340"/>
                <a:ext cx="8694420" cy="3408305"/>
              </a:xfrm>
              <a:prstGeom prst="rect">
                <a:avLst/>
              </a:prstGeom>
              <a:blipFill>
                <a:blip r:embed="rId3"/>
                <a:stretch>
                  <a:fillRect l="-56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E41F2E0-6350-46D2-A7E8-04AA9B13DC13}"/>
              </a:ext>
            </a:extLst>
          </p:cNvPr>
          <p:cNvPicPr>
            <a:picLocks noChangeAspect="1"/>
          </p:cNvPicPr>
          <p:nvPr/>
        </p:nvPicPr>
        <p:blipFill>
          <a:blip r:embed="rId4"/>
          <a:stretch>
            <a:fillRect/>
          </a:stretch>
        </p:blipFill>
        <p:spPr>
          <a:xfrm>
            <a:off x="1865178" y="3733800"/>
            <a:ext cx="8885714" cy="2855153"/>
          </a:xfrm>
          <a:prstGeom prst="rect">
            <a:avLst/>
          </a:prstGeom>
        </p:spPr>
      </p:pic>
    </p:spTree>
    <p:extLst>
      <p:ext uri="{BB962C8B-B14F-4D97-AF65-F5344CB8AC3E}">
        <p14:creationId xmlns:p14="http://schemas.microsoft.com/office/powerpoint/2010/main" val="2633933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zh-CN" altLang="en-US" sz="3600" b="1" dirty="0"/>
              <a:t>认识</a:t>
            </a:r>
            <a:r>
              <a:rPr lang="en-US" altLang="zh-CN" sz="3600" b="1" dirty="0"/>
              <a:t>Beta/Dirichlet</a:t>
            </a:r>
            <a:r>
              <a:rPr lang="zh-CN" altLang="en-US" sz="3600" b="1" dirty="0"/>
              <a:t>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19</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E2C5B1F-B721-4A02-829B-A60E67F1AF5E}"/>
                  </a:ext>
                </a:extLst>
              </p:cNvPr>
              <p:cNvSpPr txBox="1"/>
              <p:nvPr/>
            </p:nvSpPr>
            <p:spPr>
              <a:xfrm>
                <a:off x="396241" y="1196340"/>
                <a:ext cx="10639506" cy="463768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从以上的分析出我们得出，只要落在</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内的数字超过</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个，则对应的时间的概率就是</a:t>
                </a:r>
                <a:r>
                  <a:rPr lang="en-US" altLang="zh-CN" dirty="0">
                    <a:latin typeface="微软雅黑" panose="020B0503020204020204" pitchFamily="34" charset="-122"/>
                    <a:ea typeface="微软雅黑" panose="020B0503020204020204" pitchFamily="34" charset="-122"/>
                  </a:rPr>
                  <a:t>o(</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。于是，</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𝑃</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𝑘</m:t>
                            </m:r>
                            <m:r>
                              <a:rPr lang="en-US" altLang="zh-CN" i="1">
                                <a:latin typeface="Cambria Math" panose="02040503050406030204" pitchFamily="18" charset="0"/>
                                <a:ea typeface="微软雅黑" panose="020B0503020204020204" pitchFamily="34" charset="-122"/>
                              </a:rPr>
                              <m:t>)</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oMath>
                </a14:m>
                <a:br>
                  <a:rPr lang="en-US" altLang="zh-CN" b="0" i="1" dirty="0">
                    <a:latin typeface="Cambria Math" panose="02040503050406030204" pitchFamily="18" charset="0"/>
                    <a:ea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sPre>
                        <m:sPrePr>
                          <m:ctrlPr>
                            <a:rPr lang="en-US" altLang="zh-CN" b="0" i="1" smtClean="0">
                              <a:latin typeface="Cambria Math" panose="02040503050406030204" pitchFamily="18" charset="0"/>
                              <a:ea typeface="Cambria Math" panose="02040503050406030204" pitchFamily="18" charset="0"/>
                            </a:rPr>
                          </m:ctrlPr>
                        </m:sPrePr>
                        <m:sub>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𝑜</m:t>
                          </m:r>
                          <m:d>
                            <m:dPr>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e>
                      </m:sPre>
                    </m:oMath>
                  </m:oMathPara>
                </a14:m>
                <a:br>
                  <a:rPr lang="en-US" altLang="zh-CN" i="1" dirty="0">
                    <a:latin typeface="Cambria Math" panose="02040503050406030204" pitchFamily="18" charset="0"/>
                  </a:rPr>
                </a:br>
                <a:r>
                  <a:rPr lang="en-US" altLang="zh-CN" i="1" dirty="0">
                    <a:latin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sPre>
                      <m:sPrePr>
                        <m:ctrlPr>
                          <a:rPr lang="en-US" altLang="zh-CN" i="1">
                            <a:latin typeface="Cambria Math" panose="02040503050406030204" pitchFamily="18" charset="0"/>
                            <a:ea typeface="Cambria Math" panose="02040503050406030204" pitchFamily="18" charset="0"/>
                          </a:rPr>
                        </m:ctrlPr>
                      </m:sPrePr>
                      <m:sub>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−1</m:t>
                        </m:r>
                      </m:sup>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𝑘</m:t>
                            </m:r>
                            <m:r>
                              <a:rPr lang="en-US" altLang="zh-CN" i="1">
                                <a:latin typeface="Cambria Math" panose="02040503050406030204" pitchFamily="18" charset="0"/>
                              </a:rPr>
                              <m:t>−1</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𝑥</m:t>
                                </m:r>
                              </m:e>
                            </m:d>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p>
                        </m:sSup>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𝑜</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e>
                    </m:sPre>
                  </m:oMath>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所以，可以得到</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𝑘</m:t>
                        </m:r>
                        <m:r>
                          <a:rPr lang="en-US" altLang="zh-CN" i="1">
                            <a:latin typeface="Cambria Math" panose="02040503050406030204" pitchFamily="18" charset="0"/>
                            <a:ea typeface="微软雅黑" panose="020B0503020204020204" pitchFamily="34" charset="-122"/>
                          </a:rPr>
                          <m:t>)</m:t>
                        </m:r>
                      </m:sub>
                    </m:sSub>
                  </m:oMath>
                </a14:m>
                <a:r>
                  <a:rPr lang="zh-CN" altLang="en-US" dirty="0">
                    <a:latin typeface="微软雅黑" panose="020B0503020204020204" pitchFamily="34" charset="-122"/>
                    <a:ea typeface="微软雅黑" panose="020B0503020204020204" pitchFamily="34" charset="-122"/>
                  </a:rPr>
                  <a:t>的概率密度函数为</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0"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𝑓</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func>
                      <m:funcPr>
                        <m:ctrlPr>
                          <a:rPr lang="en-US" altLang="zh-CN" b="0" i="1" smtClean="0">
                            <a:latin typeface="Cambria Math" panose="02040503050406030204" pitchFamily="18" charset="0"/>
                            <a:ea typeface="微软雅黑" panose="020B0503020204020204" pitchFamily="34" charset="-122"/>
                          </a:rPr>
                        </m:ctrlPr>
                      </m:funcPr>
                      <m:fName>
                        <m:limLow>
                          <m:limLowPr>
                            <m:ctrlPr>
                              <a:rPr lang="en-US" altLang="zh-CN" b="0" i="1" smtClean="0">
                                <a:latin typeface="Cambria Math" panose="02040503050406030204" pitchFamily="18" charset="0"/>
                                <a:ea typeface="微软雅黑" panose="020B0503020204020204" pitchFamily="34" charset="-122"/>
                              </a:rPr>
                            </m:ctrlPr>
                          </m:limLowPr>
                          <m:e>
                            <m:r>
                              <m:rPr>
                                <m:sty m:val="p"/>
                              </m:rPr>
                              <a:rPr lang="en-US" altLang="zh-CN" b="0" i="0" smtClean="0">
                                <a:latin typeface="Cambria Math" panose="02040503050406030204" pitchFamily="18" charset="0"/>
                                <a:ea typeface="微软雅黑" panose="020B0503020204020204" pitchFamily="34" charset="-122"/>
                              </a:rPr>
                              <m:t>lim</m:t>
                            </m:r>
                          </m:e>
                          <m:lim>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𝑃</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𝑘</m:t>
                                    </m:r>
                                  </m:e>
                                </m:d>
                              </m:sub>
                            </m:sSub>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微软雅黑" panose="020B0503020204020204" pitchFamily="34" charset="-122"/>
                              </a:rPr>
                              <m:t>)</m:t>
                            </m:r>
                          </m:num>
                          <m:den>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den>
                        </m:f>
                      </m:e>
                    </m:func>
                  </m:oMath>
                </a14:m>
                <a:br>
                  <a:rPr lang="en-US" altLang="zh-CN" b="0" i="1" dirty="0">
                    <a:latin typeface="Cambria Math" panose="02040503050406030204" pitchFamily="18" charset="0"/>
                    <a:ea typeface="微软雅黑" panose="020B0503020204020204" pitchFamily="34" charset="-122"/>
                  </a:rPr>
                </a:br>
                <a14:m>
                  <m:oMathPara xmlns:m="http://schemas.openxmlformats.org/officeDocument/2006/math">
                    <m:oMathParaPr>
                      <m:jc m:val="centerGroup"/>
                    </m:oMathParaPr>
                    <m:oMath xmlns:m="http://schemas.openxmlformats.org/officeDocument/2006/math">
                      <m:r>
                        <m:rPr>
                          <m:aln/>
                        </m:rP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m:t>
                      </m:r>
                      <m:sPre>
                        <m:sPrePr>
                          <m:ctrlPr>
                            <a:rPr lang="en-US" altLang="zh-CN" b="0" i="1" smtClean="0">
                              <a:latin typeface="Cambria Math" panose="02040503050406030204" pitchFamily="18" charset="0"/>
                              <a:ea typeface="微软雅黑" panose="020B0503020204020204" pitchFamily="34" charset="-122"/>
                            </a:rPr>
                          </m:ctrlPr>
                        </m:sPrePr>
                        <m:sub>
                          <m: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p>
                        </m:e>
                      </m:sPre>
                    </m:oMath>
                    <m:oMath xmlns:m="http://schemas.openxmlformats.org/officeDocument/2006/math">
                      <m:r>
                        <m:rPr>
                          <m:aln/>
                        </m:rPr>
                        <a:rPr lang="en-US" altLang="zh-CN" b="0" i="1" smtClean="0">
                          <a:latin typeface="Cambria Math" panose="02040503050406030204" pitchFamily="18" charset="0"/>
                        </a:rPr>
                        <m:t>=</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∈[0,1]</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DE2C5B1F-B721-4A02-829B-A60E67F1AF5E}"/>
                  </a:ext>
                </a:extLst>
              </p:cNvPr>
              <p:cNvSpPr txBox="1">
                <a:spLocks noRot="1" noChangeAspect="1" noMove="1" noResize="1" noEditPoints="1" noAdjustHandles="1" noChangeArrowheads="1" noChangeShapeType="1" noTextEdit="1"/>
              </p:cNvSpPr>
              <p:nvPr/>
            </p:nvSpPr>
            <p:spPr>
              <a:xfrm>
                <a:off x="396241" y="1196340"/>
                <a:ext cx="10639506" cy="4637680"/>
              </a:xfrm>
              <a:prstGeom prst="rect">
                <a:avLst/>
              </a:prstGeom>
              <a:blipFill>
                <a:blip r:embed="rId3"/>
                <a:stretch>
                  <a:fillRect l="-4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7259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br>
              <a:rPr lang="en-US" altLang="zh-CN" dirty="0"/>
            </a:br>
            <a:br>
              <a:rPr lang="en-US" altLang="zh-CN" dirty="0"/>
            </a:br>
            <a:r>
              <a:rPr lang="zh-CN" altLang="en-US" dirty="0"/>
              <a:t>主题模型</a:t>
            </a:r>
          </a:p>
        </p:txBody>
      </p:sp>
      <p:sp>
        <p:nvSpPr>
          <p:cNvPr id="6" name="副标题 5"/>
          <p:cNvSpPr>
            <a:spLocks noGrp="1"/>
          </p:cNvSpPr>
          <p:nvPr>
            <p:ph type="subTitle" idx="1"/>
          </p:nvPr>
        </p:nvSpPr>
        <p:spPr/>
        <p:txBody>
          <a:bodyPr/>
          <a:lstStyle/>
          <a:p>
            <a:r>
              <a:rPr lang="zh-CN" altLang="en-US" dirty="0"/>
              <a:t>张腾腾 </a:t>
            </a:r>
            <a:endParaRPr lang="en-US" altLang="zh-CN" dirty="0"/>
          </a:p>
          <a:p>
            <a:r>
              <a:rPr lang="en-US" altLang="zh-CN" dirty="0"/>
              <a:t>2018/08/29</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070" y="284751"/>
            <a:ext cx="2167785" cy="1465545"/>
          </a:xfrm>
          <a:prstGeom prst="rect">
            <a:avLst/>
          </a:prstGeom>
        </p:spPr>
      </p:pic>
    </p:spTree>
    <p:extLst>
      <p:ext uri="{BB962C8B-B14F-4D97-AF65-F5344CB8AC3E}">
        <p14:creationId xmlns:p14="http://schemas.microsoft.com/office/powerpoint/2010/main" val="937486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zh-CN" altLang="en-US" sz="3600" b="1" dirty="0"/>
              <a:t>认识</a:t>
            </a:r>
            <a:r>
              <a:rPr lang="en-US" altLang="zh-CN" sz="3600" b="1" dirty="0"/>
              <a:t>Beta/Dirichlet</a:t>
            </a:r>
            <a:r>
              <a:rPr lang="zh-CN" altLang="en-US" sz="3600" b="1" dirty="0"/>
              <a:t>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20</a:t>
            </a:fld>
            <a:endParaRPr lang="en-US"/>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DE2C5B1F-B721-4A02-829B-A60E67F1AF5E}"/>
                  </a:ext>
                </a:extLst>
              </p:cNvPr>
              <p:cNvSpPr txBox="1"/>
              <p:nvPr/>
            </p:nvSpPr>
            <p:spPr>
              <a:xfrm>
                <a:off x="396241" y="1196340"/>
                <a:ext cx="10639506" cy="48015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Gamma</a:t>
                </a:r>
                <a:r>
                  <a:rPr lang="zh-CN" altLang="en-US" dirty="0">
                    <a:latin typeface="微软雅黑" panose="020B0503020204020204" pitchFamily="34" charset="-122"/>
                    <a:ea typeface="微软雅黑" panose="020B0503020204020204" pitchFamily="34" charset="-122"/>
                  </a:rPr>
                  <a:t>函数，我们可以把</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𝑓</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表示为</a:t>
                </a:r>
                <a:r>
                  <a:rPr lang="en-US" altLang="zh-CN" dirty="0">
                    <a:latin typeface="微软雅黑" panose="020B0503020204020204" pitchFamily="34" charset="-122"/>
                    <a:ea typeface="微软雅黑" panose="020B0503020204020204" pitchFamily="34" charset="-122"/>
                  </a:rPr>
                  <a:t>:</a:t>
                </a: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𝑓</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f>
                        <m:fPr>
                          <m:ctrlPr>
                            <a:rPr lang="en-US" altLang="zh-CN" b="0" i="1" smtClean="0">
                              <a:latin typeface="Cambria Math" panose="02040503050406030204" pitchFamily="18" charset="0"/>
                              <a:ea typeface="微软雅黑" panose="020B0503020204020204" pitchFamily="34" charset="-122"/>
                            </a:rPr>
                          </m:ctrlPr>
                        </m:fPr>
                        <m:num>
                          <m:r>
                            <m:rPr>
                              <m:sty m:val="p"/>
                            </m:rPr>
                            <a:rPr lang="el-GR" altLang="zh-CN" b="0" i="0" smtClean="0">
                              <a:latin typeface="Cambria Math" panose="02040503050406030204" pitchFamily="18" charset="0"/>
                              <a:ea typeface="Cambria Math" panose="02040503050406030204" pitchFamily="18" charset="0"/>
                            </a:rPr>
                            <m:t>Γ</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e>
                          </m:d>
                        </m:num>
                        <m:den>
                          <m:r>
                            <m:rPr>
                              <m:sty m:val="p"/>
                            </m:rPr>
                            <a:rPr lang="el-GR" altLang="zh-CN" b="0" i="0" smtClean="0">
                              <a:latin typeface="Cambria Math" panose="02040503050406030204" pitchFamily="18" charset="0"/>
                              <a:ea typeface="Cambria Math" panose="02040503050406030204" pitchFamily="18" charset="0"/>
                            </a:rPr>
                            <m:t>Γ</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𝑘</m:t>
                              </m:r>
                            </m:e>
                          </m:d>
                          <m:r>
                            <m:rPr>
                              <m:sty m:val="p"/>
                            </m:rPr>
                            <a:rPr lang="el-GR" altLang="zh-CN" b="0" i="0" smtClean="0">
                              <a:latin typeface="Cambria Math" panose="02040503050406030204" pitchFamily="18" charset="0"/>
                              <a:ea typeface="Cambria Math" panose="02040503050406030204" pitchFamily="18" charset="0"/>
                            </a:rPr>
                            <m:t>Γ</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+1</m:t>
                              </m:r>
                            </m:e>
                          </m:d>
                        </m:den>
                      </m:f>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−1</m:t>
                          </m:r>
                        </m:sup>
                      </m:sSup>
                      <m:sSup>
                        <m:sSupPr>
                          <m:ctrlPr>
                            <a:rPr lang="en-US" altLang="zh-CN" b="0" i="1" smtClean="0">
                              <a:latin typeface="Cambria Math" panose="02040503050406030204" pitchFamily="18" charset="0"/>
                              <a:ea typeface="微软雅黑" panose="020B0503020204020204" pitchFamily="34" charset="-122"/>
                            </a:rPr>
                          </m:ctrlPr>
                        </m:sSupPr>
                        <m:e>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𝑥</m:t>
                              </m:r>
                            </m:e>
                          </m:d>
                        </m:e>
                        <m:sup>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𝑘</m:t>
                          </m:r>
                        </m:sup>
                      </m:sSup>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取</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𝛽</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+1</m:t>
                    </m:r>
                  </m:oMath>
                </a14:m>
                <a:r>
                  <a:rPr lang="zh-CN" altLang="en-US" dirty="0">
                    <a:latin typeface="微软雅黑" panose="020B0503020204020204" pitchFamily="34" charset="-122"/>
                    <a:ea typeface="微软雅黑" panose="020B0503020204020204" pitchFamily="34" charset="-122"/>
                  </a:rPr>
                  <a:t>，于是我们得到</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𝑓</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f>
                        <m:fPr>
                          <m:ctrlPr>
                            <a:rPr lang="en-US" altLang="zh-CN" b="0" i="1" smtClean="0">
                              <a:latin typeface="Cambria Math" panose="02040503050406030204" pitchFamily="18" charset="0"/>
                              <a:ea typeface="微软雅黑" panose="020B0503020204020204" pitchFamily="34" charset="-122"/>
                            </a:rPr>
                          </m:ctrlPr>
                        </m:fPr>
                        <m:num>
                          <m:r>
                            <m:rPr>
                              <m:sty m:val="p"/>
                            </m:rPr>
                            <a:rPr lang="en-US" altLang="zh-CN" b="0" i="0" smtClean="0">
                              <a:latin typeface="Cambria Math" panose="02040503050406030204" pitchFamily="18" charset="0"/>
                              <a:ea typeface="微软雅黑" panose="020B0503020204020204" pitchFamily="34" charset="-122"/>
                            </a:rPr>
                            <m:t>Γ</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𝛽</m:t>
                              </m:r>
                            </m:e>
                          </m:d>
                        </m:num>
                        <m:den>
                          <m:r>
                            <m:rPr>
                              <m:sty m:val="p"/>
                            </m:rPr>
                            <a:rPr lang="en-US" altLang="zh-CN" b="0" i="0" smtClean="0">
                              <a:latin typeface="Cambria Math" panose="02040503050406030204" pitchFamily="18" charset="0"/>
                              <a:ea typeface="微软雅黑" panose="020B0503020204020204" pitchFamily="34" charset="-122"/>
                            </a:rPr>
                            <m:t>Γ</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𝛼</m:t>
                              </m:r>
                            </m:e>
                          </m:d>
                          <m:r>
                            <m:rPr>
                              <m:sty m:val="p"/>
                            </m:rPr>
                            <a:rPr lang="en-US" altLang="zh-CN" b="0" i="0" smtClean="0">
                              <a:latin typeface="Cambria Math" panose="02040503050406030204" pitchFamily="18" charset="0"/>
                              <a:ea typeface="微软雅黑" panose="020B0503020204020204" pitchFamily="34" charset="-122"/>
                            </a:rPr>
                            <m:t>Γ</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𝛽</m:t>
                              </m:r>
                            </m:e>
                          </m:d>
                        </m:den>
                      </m:f>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−1</m:t>
                          </m:r>
                        </m:sup>
                      </m:sSup>
                      <m:sSup>
                        <m:sSupPr>
                          <m:ctrlPr>
                            <a:rPr lang="en-US" altLang="zh-CN" b="0" i="1" smtClean="0">
                              <a:latin typeface="Cambria Math" panose="02040503050406030204" pitchFamily="18" charset="0"/>
                              <a:ea typeface="微软雅黑" panose="020B0503020204020204" pitchFamily="34" charset="-122"/>
                            </a:rPr>
                          </m:ctrlPr>
                        </m:sSupPr>
                        <m:e>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𝑥</m:t>
                              </m:r>
                            </m:e>
                          </m:d>
                        </m:e>
                        <m:sup>
                          <m:r>
                            <a:rPr lang="en-US" altLang="zh-CN" b="0" i="1" smtClean="0">
                              <a:latin typeface="Cambria Math" panose="02040503050406030204" pitchFamily="18" charset="0"/>
                              <a:ea typeface="微软雅黑" panose="020B0503020204020204" pitchFamily="34" charset="-122"/>
                            </a:rPr>
                            <m:t>𝛽</m:t>
                          </m:r>
                          <m:r>
                            <a:rPr lang="en-US" altLang="zh-CN" b="0" i="1" smtClean="0">
                              <a:latin typeface="Cambria Math" panose="02040503050406030204" pitchFamily="18" charset="0"/>
                              <a:ea typeface="微软雅黑" panose="020B0503020204020204" pitchFamily="34" charset="-122"/>
                            </a:rPr>
                            <m:t>−1</m:t>
                          </m:r>
                        </m:sup>
                      </m:sSup>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这就是一般意义上的</a:t>
                </a:r>
                <a:r>
                  <a:rPr lang="en-US" altLang="zh-CN" dirty="0">
                    <a:latin typeface="微软雅黑" panose="020B0503020204020204" pitchFamily="34" charset="-122"/>
                    <a:ea typeface="微软雅黑" panose="020B0503020204020204" pitchFamily="34" charset="-122"/>
                  </a:rPr>
                  <a:t>Beta</a:t>
                </a:r>
                <a:r>
                  <a:rPr lang="zh-CN" altLang="en-US" dirty="0">
                    <a:latin typeface="微软雅黑" panose="020B0503020204020204" pitchFamily="34" charset="-122"/>
                    <a:ea typeface="微软雅黑" panose="020B0503020204020204" pitchFamily="34" charset="-122"/>
                  </a:rPr>
                  <a:t>分布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我们回到魔鬼的游戏，这里</a:t>
                </a:r>
                <a:r>
                  <a:rPr lang="en-US" altLang="zh-CN" dirty="0">
                    <a:latin typeface="微软雅黑" panose="020B0503020204020204" pitchFamily="34" charset="-122"/>
                    <a:ea typeface="微软雅黑" panose="020B0503020204020204" pitchFamily="34" charset="-122"/>
                  </a:rPr>
                  <a:t>n=10,k=7</a:t>
                </a:r>
                <a:r>
                  <a:rPr lang="zh-CN" altLang="en-US" dirty="0">
                    <a:latin typeface="微软雅黑" panose="020B0503020204020204" pitchFamily="34" charset="-122"/>
                    <a:ea typeface="微软雅黑" panose="020B0503020204020204" pitchFamily="34" charset="-122"/>
                  </a:rPr>
                  <a:t>这个具体实例，我们按照如下密度分布的峰值去猜测才是最有把握的。</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𝑓</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10!</m:t>
                          </m:r>
                        </m:num>
                        <m:den>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6</m:t>
                              </m:r>
                            </m:e>
                          </m:d>
                          <m:r>
                            <a:rPr lang="en-US" altLang="zh-CN" b="0" i="1" smtClean="0">
                              <a:latin typeface="Cambria Math" panose="02040503050406030204" pitchFamily="18" charset="0"/>
                              <a:ea typeface="微软雅黑" panose="020B0503020204020204" pitchFamily="34" charset="-122"/>
                            </a:rPr>
                            <m:t>!</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3</m:t>
                              </m:r>
                            </m:e>
                          </m:d>
                          <m:r>
                            <a:rPr lang="en-US" altLang="zh-CN" b="0" i="1" smtClean="0">
                              <a:latin typeface="Cambria Math" panose="02040503050406030204" pitchFamily="18" charset="0"/>
                              <a:ea typeface="微软雅黑" panose="020B0503020204020204" pitchFamily="34" charset="-122"/>
                            </a:rPr>
                            <m:t>!</m:t>
                          </m:r>
                        </m:den>
                      </m:f>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6</m:t>
                          </m:r>
                        </m:sup>
                      </m:sSup>
                      <m:sSup>
                        <m:sSupPr>
                          <m:ctrlPr>
                            <a:rPr lang="en-US" altLang="zh-CN" b="0" i="1" smtClean="0">
                              <a:latin typeface="Cambria Math" panose="02040503050406030204" pitchFamily="18" charset="0"/>
                              <a:ea typeface="微软雅黑" panose="020B0503020204020204" pitchFamily="34" charset="-122"/>
                            </a:rPr>
                          </m:ctrlPr>
                        </m:sSupPr>
                        <m:e>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𝑥</m:t>
                              </m:r>
                            </m:e>
                          </m:d>
                        </m:e>
                        <m:sup>
                          <m:r>
                            <a:rPr lang="en-US" altLang="zh-CN" b="0" i="1" smtClean="0">
                              <a:latin typeface="Cambria Math" panose="02040503050406030204" pitchFamily="18" charset="0"/>
                              <a:ea typeface="微软雅黑" panose="020B0503020204020204" pitchFamily="34" charset="-122"/>
                            </a:rPr>
                            <m:t>3</m:t>
                          </m:r>
                        </m:sup>
                      </m:sSup>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∈[0,1]</m:t>
                      </m:r>
                    </m:oMath>
                  </m:oMathPara>
                </a14:m>
                <a:endParaRPr lang="en-US" altLang="zh-CN" dirty="0">
                  <a:latin typeface="微软雅黑" panose="020B0503020204020204" pitchFamily="34" charset="-122"/>
                  <a:ea typeface="微软雅黑" panose="020B0503020204020204" pitchFamily="34" charset="-122"/>
                </a:endParaRPr>
              </a:p>
            </p:txBody>
          </p:sp>
        </mc:Choice>
        <mc:Fallback>
          <p:sp>
            <p:nvSpPr>
              <p:cNvPr id="7" name="文本框 6">
                <a:extLst>
                  <a:ext uri="{FF2B5EF4-FFF2-40B4-BE49-F238E27FC236}">
                    <a16:creationId xmlns:a16="http://schemas.microsoft.com/office/drawing/2014/main" id="{DE2C5B1F-B721-4A02-829B-A60E67F1AF5E}"/>
                  </a:ext>
                </a:extLst>
              </p:cNvPr>
              <p:cNvSpPr txBox="1">
                <a:spLocks noRot="1" noChangeAspect="1" noMove="1" noResize="1" noEditPoints="1" noAdjustHandles="1" noChangeArrowheads="1" noChangeShapeType="1" noTextEdit="1"/>
              </p:cNvSpPr>
              <p:nvPr/>
            </p:nvSpPr>
            <p:spPr>
              <a:xfrm>
                <a:off x="396241" y="1196340"/>
                <a:ext cx="10639506" cy="4801507"/>
              </a:xfrm>
              <a:prstGeom prst="rect">
                <a:avLst/>
              </a:prstGeom>
              <a:blipFill>
                <a:blip r:embed="rId3"/>
                <a:stretch>
                  <a:fillRect l="-458" r="-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0943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Beta-Binomial </a:t>
            </a:r>
            <a:r>
              <a:rPr lang="zh-CN" altLang="en-US" sz="3600" b="1" dirty="0"/>
              <a:t>共轭</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21</a:t>
            </a:fld>
            <a:endParaRPr lang="en-US"/>
          </a:p>
        </p:txBody>
      </p:sp>
      <p:sp>
        <p:nvSpPr>
          <p:cNvPr id="7" name="文本框 6">
            <a:extLst>
              <a:ext uri="{FF2B5EF4-FFF2-40B4-BE49-F238E27FC236}">
                <a16:creationId xmlns:a16="http://schemas.microsoft.com/office/drawing/2014/main" id="{DE2C5B1F-B721-4A02-829B-A60E67F1AF5E}"/>
              </a:ext>
            </a:extLst>
          </p:cNvPr>
          <p:cNvSpPr txBox="1"/>
          <p:nvPr/>
        </p:nvSpPr>
        <p:spPr>
          <a:xfrm>
            <a:off x="1402081" y="1394460"/>
            <a:ext cx="8686799"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然而即便如此，我们能做到一次猜中的概率也不高，很不幸，你第一次没有猜中，魔鬼微笑着说：“我再仁慈一点，再给你一个机会，你按</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下这个机器，你就得到了</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rPr>
              <a:t>之间的随机数，然后我可以告诉你这</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个数中的每一个和我的第</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大的数相比，谁大谁小，然后你继续猜我手头的第</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大的数是多少。”这时候我们应该怎么猜测呢？</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1A02BA9-7C2D-417B-91D5-AA59882BB69E}"/>
              </a:ext>
            </a:extLst>
          </p:cNvPr>
          <p:cNvPicPr>
            <a:picLocks noChangeAspect="1"/>
          </p:cNvPicPr>
          <p:nvPr/>
        </p:nvPicPr>
        <p:blipFill>
          <a:blip r:embed="rId3"/>
          <a:stretch>
            <a:fillRect/>
          </a:stretch>
        </p:blipFill>
        <p:spPr>
          <a:xfrm>
            <a:off x="1142996" y="3046523"/>
            <a:ext cx="9371428" cy="2933333"/>
          </a:xfrm>
          <a:prstGeom prst="rect">
            <a:avLst/>
          </a:prstGeom>
        </p:spPr>
      </p:pic>
    </p:spTree>
    <p:extLst>
      <p:ext uri="{BB962C8B-B14F-4D97-AF65-F5344CB8AC3E}">
        <p14:creationId xmlns:p14="http://schemas.microsoft.com/office/powerpoint/2010/main" val="2221372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Beta-Binomial </a:t>
            </a:r>
            <a:r>
              <a:rPr lang="zh-CN" altLang="en-US" sz="3600" b="1" dirty="0"/>
              <a:t>共轭</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22</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D8E4A2C-B441-4886-91F5-088EE2157A0A}"/>
                  </a:ext>
                </a:extLst>
              </p:cNvPr>
              <p:cNvSpPr txBox="1"/>
              <p:nvPr/>
            </p:nvSpPr>
            <p:spPr>
              <a:xfrm>
                <a:off x="1363980" y="1159203"/>
                <a:ext cx="9098280" cy="4380751"/>
              </a:xfrm>
              <a:prstGeom prst="rect">
                <a:avLst/>
              </a:prstGeom>
              <a:noFill/>
            </p:spPr>
            <p:txBody>
              <a:bodyPr wrap="square" rtlCol="0">
                <a:spAutoFit/>
              </a:bodyPr>
              <a:lstStyle/>
              <a:p>
                <a:pPr>
                  <a:lnSpc>
                    <a:spcPct val="150000"/>
                  </a:lnSpc>
                </a:pPr>
                <a:r>
                  <a:rPr lang="zh-CN" altLang="en-US" dirty="0"/>
                  <a:t>由于</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en-US" dirty="0"/>
                  <a:t>在</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𝑛</m:t>
                        </m:r>
                      </m:sub>
                    </m:sSub>
                  </m:oMath>
                </a14:m>
                <a:r>
                  <a:rPr lang="zh-CN" altLang="en-US" dirty="0"/>
                  <a:t>中是第</a:t>
                </a:r>
                <a14:m>
                  <m:oMath xmlns:m="http://schemas.openxmlformats.org/officeDocument/2006/math">
                    <m:r>
                      <a:rPr lang="en-US" altLang="zh-CN" b="0" i="1" smtClean="0">
                        <a:latin typeface="Cambria Math" panose="02040503050406030204" pitchFamily="18" charset="0"/>
                      </a:rPr>
                      <m:t>𝑘</m:t>
                    </m:r>
                  </m:oMath>
                </a14:m>
                <a:r>
                  <a:rPr lang="zh-CN" altLang="en-US" dirty="0"/>
                  <a:t>大的，利用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sub>
                    </m:sSub>
                  </m:oMath>
                </a14:m>
                <a:r>
                  <a:rPr lang="zh-CN" altLang="en-US" dirty="0"/>
                  <a:t>的信息，我们容易推理得到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ub>
                    </m:sSub>
                  </m:oMath>
                </a14:m>
                <a:r>
                  <a:rPr lang="en-US" altLang="zh-CN" dirty="0"/>
                  <a:t> </a:t>
                </a:r>
                <a:r>
                  <a:rPr lang="zh-CN" altLang="en-US" dirty="0"/>
                  <a:t>在</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𝑛</m:t>
                        </m:r>
                      </m:sub>
                    </m:sSub>
                    <m:r>
                      <a:rPr lang="en-US" altLang="zh-CN" i="1" dirty="0">
                        <a:latin typeface="Cambria Math" panose="02040503050406030204" pitchFamily="18" charset="0"/>
                      </a:rPr>
                      <m:t> </m:t>
                    </m:r>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𝑌</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𝑌</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𝑌</m:t>
                        </m:r>
                      </m:e>
                      <m:sub>
                        <m:r>
                          <a:rPr lang="en-US" altLang="zh-CN" b="0" i="1" dirty="0" smtClean="0">
                            <a:latin typeface="Cambria Math" panose="02040503050406030204" pitchFamily="18" charset="0"/>
                          </a:rPr>
                          <m:t>𝑚</m:t>
                        </m:r>
                      </m:sub>
                    </m:sSub>
                    <m:sPre>
                      <m:sPrePr>
                        <m:ctrlPr>
                          <a:rPr lang="en-US" altLang="zh-CN" i="1" dirty="0" smtClean="0">
                            <a:latin typeface="Cambria Math" panose="02040503050406030204" pitchFamily="18" charset="0"/>
                            <a:ea typeface="Cambria Math" panose="02040503050406030204" pitchFamily="18" charset="0"/>
                          </a:rPr>
                        </m:ctrlPr>
                      </m:sPrePr>
                      <m:sub>
                        <m:r>
                          <a:rPr lang="en-US" altLang="zh-CN" b="0" i="1" dirty="0" smtClean="0">
                            <a:latin typeface="Cambria Math" panose="02040503050406030204" pitchFamily="18" charset="0"/>
                            <a:ea typeface="Cambria Math" panose="02040503050406030204" pitchFamily="18" charset="0"/>
                          </a:rPr>
                          <m:t>~</m:t>
                        </m:r>
                      </m:sub>
                      <m:sup>
                        <m:r>
                          <a:rPr lang="en-US" altLang="zh-CN" b="0" i="1" smtClean="0">
                            <a:latin typeface="Cambria Math" panose="02040503050406030204" pitchFamily="18" charset="0"/>
                          </a:rPr>
                          <m:t>𝑖𝑖𝑑</m:t>
                        </m:r>
                      </m:sup>
                      <m:e>
                        <m:r>
                          <m:rPr>
                            <m:nor/>
                          </m:rPr>
                          <a:rPr lang="en-US" altLang="zh-CN" dirty="0"/>
                          <m:t>Uniform</m:t>
                        </m:r>
                        <m:r>
                          <m:rPr>
                            <m:nor/>
                          </m:rPr>
                          <a:rPr lang="en-US" altLang="zh-CN" dirty="0"/>
                          <m:t>(0,1)</m:t>
                        </m:r>
                      </m:e>
                    </m:sPre>
                  </m:oMath>
                </a14:m>
                <a:r>
                  <a:rPr lang="en-US" altLang="zh-CN" dirty="0"/>
                  <a:t> </a:t>
                </a:r>
                <a:r>
                  <a:rPr lang="zh-CN" altLang="en-US" dirty="0"/>
                  <a:t>这</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oMath>
                </a14:m>
                <a:r>
                  <a:rPr lang="zh-CN" altLang="en-US" dirty="0"/>
                  <a:t>个独立随机变量中是第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oMath>
                </a14:m>
                <a:r>
                  <a:rPr lang="zh-CN" altLang="en-US" dirty="0"/>
                  <a:t>大的，于是按照上一个小节的推理，此时</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ub>
                    </m:sSub>
                  </m:oMath>
                </a14:m>
                <a:r>
                  <a:rPr lang="en-US" altLang="zh-CN" dirty="0"/>
                  <a:t> </a:t>
                </a:r>
                <a:r>
                  <a:rPr lang="zh-CN" altLang="en-US" dirty="0"/>
                  <a:t>的概率密度函数是 </a:t>
                </a:r>
                <a:r>
                  <a:rPr lang="en-US" altLang="zh-CN" dirty="0"/>
                  <a:t>Beta(p|</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oMath>
                </a14:m>
                <a:r>
                  <a:rPr lang="en-US" altLang="zh-CN" dirty="0"/>
                  <a:t>,</a:t>
                </a:r>
                <a14:m>
                  <m:oMath xmlns:m="http://schemas.openxmlformats.org/officeDocument/2006/math">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+1+</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𝑚</m:t>
                        </m:r>
                      </m:e>
                      <m:sub>
                        <m:r>
                          <a:rPr lang="en-US" altLang="zh-CN" b="0" i="1" dirty="0" smtClean="0">
                            <a:latin typeface="Cambria Math" panose="02040503050406030204" pitchFamily="18" charset="0"/>
                          </a:rPr>
                          <m:t>2</m:t>
                        </m:r>
                      </m:sub>
                    </m:sSub>
                  </m:oMath>
                </a14:m>
                <a:r>
                  <a:rPr lang="en-US" altLang="zh-CN" dirty="0"/>
                  <a:t>)</a:t>
                </a:r>
                <a:r>
                  <a:rPr lang="zh-CN" altLang="en-US" dirty="0"/>
                  <a:t>。按照贝叶斯推理的逻辑，我们把以上过程整理如下：</a:t>
                </a:r>
                <a:endParaRPr lang="en-US" altLang="zh-CN" dirty="0"/>
              </a:p>
              <a:p>
                <a:pPr marL="342900" indent="-342900">
                  <a:lnSpc>
                    <a:spcPct val="150000"/>
                  </a:lnSpc>
                  <a:buFont typeface="+mj-lt"/>
                  <a:buAutoNum type="arabicPeriod"/>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ub>
                    </m:sSub>
                  </m:oMath>
                </a14:m>
                <a:r>
                  <a:rPr lang="zh-CN" altLang="en-US" dirty="0"/>
                  <a:t>是我们要猜测的参数，我们推导出 </a:t>
                </a:r>
                <a14:m>
                  <m:oMath xmlns:m="http://schemas.openxmlformats.org/officeDocument/2006/math">
                    <m:r>
                      <a:rPr lang="en-US" altLang="zh-CN" b="0" i="1" smtClean="0">
                        <a:latin typeface="Cambria Math" panose="02040503050406030204" pitchFamily="18" charset="0"/>
                      </a:rPr>
                      <m:t>𝑝</m:t>
                    </m:r>
                  </m:oMath>
                </a14:m>
                <a:r>
                  <a:rPr lang="en-US" altLang="zh-CN" dirty="0"/>
                  <a:t> </a:t>
                </a:r>
                <a:r>
                  <a:rPr lang="zh-CN" altLang="en-US" dirty="0"/>
                  <a:t>的分布为</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𝐵𝑒𝑡𝑎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en-US" altLang="zh-CN" dirty="0"/>
                  <a:t>,</a:t>
                </a:r>
                <a:r>
                  <a:rPr lang="zh-CN" altLang="en-US" dirty="0"/>
                  <a:t>称为 </a:t>
                </a:r>
                <a14:m>
                  <m:oMath xmlns:m="http://schemas.openxmlformats.org/officeDocument/2006/math">
                    <m:r>
                      <a:rPr lang="en-US" altLang="zh-CN" b="0" i="1" smtClean="0">
                        <a:latin typeface="Cambria Math" panose="02040503050406030204" pitchFamily="18" charset="0"/>
                      </a:rPr>
                      <m:t>𝑝</m:t>
                    </m:r>
                  </m:oMath>
                </a14:m>
                <a:r>
                  <a:rPr lang="zh-CN" altLang="en-US" dirty="0"/>
                  <a:t>的先验分布；</a:t>
                </a:r>
              </a:p>
              <a:p>
                <a:pPr marL="342900" indent="-342900">
                  <a:lnSpc>
                    <a:spcPct val="150000"/>
                  </a:lnSpc>
                  <a:buFont typeface="+mj-lt"/>
                  <a:buAutoNum type="arabicPeriod"/>
                </a:pPr>
                <a:r>
                  <a:rPr lang="zh-CN" altLang="en-US" dirty="0"/>
                  <a:t>数据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sub>
                    </m:sSub>
                  </m:oMath>
                </a14:m>
                <a:r>
                  <a:rPr lang="zh-CN" altLang="en-US" dirty="0"/>
                  <a:t>中有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oMath>
                </a14:m>
                <a:r>
                  <a:rPr lang="zh-CN" altLang="en-US" dirty="0"/>
                  <a:t>个比</a:t>
                </a:r>
                <a14:m>
                  <m:oMath xmlns:m="http://schemas.openxmlformats.org/officeDocument/2006/math">
                    <m:r>
                      <a:rPr lang="en-US" altLang="zh-CN" b="0" i="1" smtClean="0">
                        <a:latin typeface="Cambria Math" panose="02040503050406030204" pitchFamily="18" charset="0"/>
                      </a:rPr>
                      <m:t>𝑝</m:t>
                    </m:r>
                  </m:oMath>
                </a14:m>
                <a:r>
                  <a:rPr lang="zh-CN" altLang="en-US" dirty="0"/>
                  <a:t>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oMath>
                </a14:m>
                <a:r>
                  <a:rPr lang="zh-CN" altLang="en-US" dirty="0"/>
                  <a:t>个比</a:t>
                </a:r>
                <a14:m>
                  <m:oMath xmlns:m="http://schemas.openxmlformats.org/officeDocument/2006/math">
                    <m:r>
                      <a:rPr lang="en-US" altLang="zh-CN" b="0" i="1" smtClean="0">
                        <a:latin typeface="Cambria Math" panose="02040503050406030204" pitchFamily="18" charset="0"/>
                      </a:rPr>
                      <m:t>𝑝</m:t>
                    </m:r>
                  </m:oMath>
                </a14:m>
                <a:r>
                  <a:rPr lang="zh-CN" altLang="en-US" dirty="0"/>
                  <a:t>大，</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sub>
                    </m:sSub>
                  </m:oMath>
                </a14:m>
                <a:r>
                  <a:rPr lang="zh-CN" altLang="en-US" dirty="0"/>
                  <a:t>相当于是做了</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 </m:t>
                    </m:r>
                  </m:oMath>
                </a14:m>
                <a:r>
                  <a:rPr lang="zh-CN" altLang="en-US" dirty="0"/>
                  <a:t>次贝努利实验，所以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oMath>
                </a14:m>
                <a:r>
                  <a:rPr lang="en-US" altLang="zh-CN" dirty="0"/>
                  <a:t> </a:t>
                </a:r>
                <a:r>
                  <a:rPr lang="zh-CN" altLang="en-US" dirty="0"/>
                  <a:t>服从二项分布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r>
                  <a:rPr lang="zh-CN" altLang="en-US" dirty="0"/>
                  <a:t>；</a:t>
                </a:r>
              </a:p>
              <a:p>
                <a:pPr marL="342900" indent="-342900">
                  <a:lnSpc>
                    <a:spcPct val="150000"/>
                  </a:lnSpc>
                  <a:buFont typeface="+mj-lt"/>
                  <a:buAutoNum type="arabicPeriod"/>
                </a:pPr>
                <a:r>
                  <a:rPr lang="zh-CN" altLang="en-US" dirty="0"/>
                  <a:t>在给定了来自数据提供的</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的知识后，</a:t>
                </a:r>
                <a14:m>
                  <m:oMath xmlns:m="http://schemas.openxmlformats.org/officeDocument/2006/math">
                    <m:r>
                      <a:rPr lang="en-US" altLang="zh-CN" b="0" i="1" smtClean="0">
                        <a:latin typeface="Cambria Math" panose="02040503050406030204" pitchFamily="18" charset="0"/>
                      </a:rPr>
                      <m:t>𝑝</m:t>
                    </m:r>
                  </m:oMath>
                </a14:m>
                <a:r>
                  <a:rPr lang="zh-CN" altLang="en-US" dirty="0"/>
                  <a:t>的后验分布变为</a:t>
                </a:r>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𝐵𝑒𝑡𝑎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3D8E4A2C-B441-4886-91F5-088EE2157A0A}"/>
                  </a:ext>
                </a:extLst>
              </p:cNvPr>
              <p:cNvSpPr txBox="1">
                <a:spLocks noRot="1" noChangeAspect="1" noMove="1" noResize="1" noEditPoints="1" noAdjustHandles="1" noChangeArrowheads="1" noChangeShapeType="1" noTextEdit="1"/>
              </p:cNvSpPr>
              <p:nvPr/>
            </p:nvSpPr>
            <p:spPr>
              <a:xfrm>
                <a:off x="1363980" y="1159203"/>
                <a:ext cx="9098280" cy="4380751"/>
              </a:xfrm>
              <a:prstGeom prst="rect">
                <a:avLst/>
              </a:prstGeom>
              <a:blipFill>
                <a:blip r:embed="rId3"/>
                <a:stretch>
                  <a:fillRect l="-6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572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Beta-Binomial </a:t>
            </a:r>
            <a:r>
              <a:rPr lang="zh-CN" altLang="en-US" sz="3600" b="1" dirty="0"/>
              <a:t>共轭</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23</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D8E4A2C-B441-4886-91F5-088EE2157A0A}"/>
                  </a:ext>
                </a:extLst>
              </p:cNvPr>
              <p:cNvSpPr txBox="1"/>
              <p:nvPr/>
            </p:nvSpPr>
            <p:spPr>
              <a:xfrm>
                <a:off x="1363980" y="1159203"/>
                <a:ext cx="9098280" cy="3368871"/>
              </a:xfrm>
              <a:prstGeom prst="rect">
                <a:avLst/>
              </a:prstGeom>
              <a:noFill/>
            </p:spPr>
            <p:txBody>
              <a:bodyPr wrap="square" rtlCol="0">
                <a:spAutoFit/>
              </a:bodyPr>
              <a:lstStyle/>
              <a:p>
                <a:pPr>
                  <a:lnSpc>
                    <a:spcPct val="150000"/>
                  </a:lnSpc>
                </a:pPr>
                <a:r>
                  <a:rPr lang="zh-CN" altLang="en-US" dirty="0"/>
                  <a:t>我们知道贝叶斯参数估计的基本过程是</a:t>
                </a:r>
              </a:p>
              <a:p>
                <a:pPr>
                  <a:lnSpc>
                    <a:spcPct val="150000"/>
                  </a:lnSpc>
                </a:pPr>
                <a:r>
                  <a:rPr lang="en-US" altLang="zh-CN" b="1" dirty="0"/>
                  <a:t>				</a:t>
                </a:r>
                <a:r>
                  <a:rPr lang="zh-CN" altLang="en-US" b="1" dirty="0"/>
                  <a:t>先验分布 </a:t>
                </a:r>
                <a:r>
                  <a:rPr lang="en-US" altLang="zh-CN" b="1" dirty="0"/>
                  <a:t>+ </a:t>
                </a:r>
                <a:r>
                  <a:rPr lang="zh-CN" altLang="en-US" b="1" dirty="0"/>
                  <a:t>数据的知识 </a:t>
                </a:r>
                <a:r>
                  <a:rPr lang="en-US" altLang="zh-CN" b="1" dirty="0"/>
                  <a:t>= </a:t>
                </a:r>
                <a:r>
                  <a:rPr lang="zh-CN" altLang="en-US" b="1" dirty="0"/>
                  <a:t>后验分布</a:t>
                </a:r>
                <a:endParaRPr lang="en-US" altLang="zh-CN" b="1" dirty="0"/>
              </a:p>
              <a:p>
                <a:pPr>
                  <a:lnSpc>
                    <a:spcPct val="150000"/>
                  </a:lnSpc>
                </a:pPr>
                <a:r>
                  <a:rPr lang="zh-CN" altLang="en-US" dirty="0"/>
                  <a:t>以上贝叶斯分析过程的简单直观的表述就是</a:t>
                </a:r>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𝐵𝑒𝑡𝑎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e>
                          <m:r>
                            <a:rPr lang="en-US" altLang="zh-CN" b="0" i="1" smtClean="0">
                              <a:latin typeface="Cambria Math" panose="02040503050406030204" pitchFamily="18" charset="0"/>
                            </a:rPr>
                            <m:t>𝑘</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m:rPr>
                          <m:sty m:val="p"/>
                        </m:rPr>
                        <a:rPr lang="en-US" altLang="zh-CN" i="1">
                          <a:latin typeface="Cambria Math" panose="02040503050406030204" pitchFamily="18" charset="0"/>
                        </a:rPr>
                        <m:t>BinomCount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𝐵𝑒𝑡𝑎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altLang="zh-CN" dirty="0"/>
              </a:p>
              <a:p>
                <a:pPr>
                  <a:lnSpc>
                    <a:spcPct val="150000"/>
                  </a:lnSpc>
                </a:pPr>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i="1">
                        <a:latin typeface="Cambria Math" panose="02040503050406030204" pitchFamily="18" charset="0"/>
                      </a:rPr>
                      <m:t>对应</m:t>
                    </m:r>
                  </m:oMath>
                </a14:m>
                <a:r>
                  <a:rPr lang="zh-CN" altLang="en-US" dirty="0"/>
                  <a:t>的是二项分布</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计数。更一般的，对于非负实数，我们有如下关系：</a:t>
                </a:r>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𝐵𝑒𝑡𝑎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e>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𝐵𝑖𝑛𝑜𝑚𝐶𝑜𝑢𝑛𝑡</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𝐵𝑒𝑡𝑎</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𝛽</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altLang="zh-CN" dirty="0"/>
              </a:p>
              <a:p>
                <a:pPr>
                  <a:lnSpc>
                    <a:spcPct val="150000"/>
                  </a:lnSpc>
                </a:pPr>
                <a:r>
                  <a:rPr lang="zh-CN" altLang="en-US" dirty="0"/>
                  <a:t>这个式子实际描述的就是</a:t>
                </a:r>
                <a:r>
                  <a:rPr lang="en-US" altLang="zh-CN" b="1" dirty="0"/>
                  <a:t>Beta-Binomial</a:t>
                </a:r>
                <a:r>
                  <a:rPr lang="zh-CN" altLang="en-US" dirty="0"/>
                  <a:t>共轭。</a:t>
                </a:r>
              </a:p>
            </p:txBody>
          </p:sp>
        </mc:Choice>
        <mc:Fallback xmlns="">
          <p:sp>
            <p:nvSpPr>
              <p:cNvPr id="8" name="文本框 7">
                <a:extLst>
                  <a:ext uri="{FF2B5EF4-FFF2-40B4-BE49-F238E27FC236}">
                    <a16:creationId xmlns:a16="http://schemas.microsoft.com/office/drawing/2014/main" id="{3D8E4A2C-B441-4886-91F5-088EE2157A0A}"/>
                  </a:ext>
                </a:extLst>
              </p:cNvPr>
              <p:cNvSpPr txBox="1">
                <a:spLocks noRot="1" noChangeAspect="1" noMove="1" noResize="1" noEditPoints="1" noAdjustHandles="1" noChangeArrowheads="1" noChangeShapeType="1" noTextEdit="1"/>
              </p:cNvSpPr>
              <p:nvPr/>
            </p:nvSpPr>
            <p:spPr>
              <a:xfrm>
                <a:off x="1363980" y="1159203"/>
                <a:ext cx="9098280" cy="3368871"/>
              </a:xfrm>
              <a:prstGeom prst="rect">
                <a:avLst/>
              </a:prstGeom>
              <a:blipFill>
                <a:blip r:embed="rId3"/>
                <a:stretch>
                  <a:fillRect l="-603" b="-19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1453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Beta-Binomial </a:t>
            </a:r>
            <a:r>
              <a:rPr lang="zh-CN" altLang="en-US" sz="3600" b="1" dirty="0"/>
              <a:t>共轭</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24</a:t>
            </a:fld>
            <a:endParaRPr lang="en-US"/>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D8E4A2C-B441-4886-91F5-088EE2157A0A}"/>
                  </a:ext>
                </a:extLst>
              </p:cNvPr>
              <p:cNvSpPr txBox="1"/>
              <p:nvPr/>
            </p:nvSpPr>
            <p:spPr>
              <a:xfrm>
                <a:off x="1356360" y="1625407"/>
                <a:ext cx="9098280" cy="338426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最后我们再回到魔鬼的游戏，如果你按出的</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个随机数字中，魔鬼告诉你有</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个小于它手中第</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大的数，那么你应该按照如下概率分布的峰值做猜测是最好的</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𝐵𝑒𝑡𝑎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e>
                          <m:r>
                            <a:rPr lang="en-US" altLang="zh-CN" b="0" i="1" smtClean="0">
                              <a:latin typeface="Cambria Math" panose="02040503050406030204" pitchFamily="18" charset="0"/>
                            </a:rPr>
                            <m:t>9,7</m:t>
                          </m:r>
                        </m:e>
                      </m:d>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15!</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8</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m:t>
                              </m:r>
                            </m:e>
                          </m:d>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8</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∈[0,1]</m:t>
                      </m:r>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很幸运的，你这次猜中了，魔鬼开始耍赖了：这个游戏对你来说太简单了，我要加大点难度，我们重新来一次，我按魔盒</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下生成</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个随机数，你同时给我猜第</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大和第</a:t>
                </a: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大的数是什么，这时候应该如何猜测呢？</a:t>
                </a:r>
              </a:p>
            </p:txBody>
          </p:sp>
        </mc:Choice>
        <mc:Fallback>
          <p:sp>
            <p:nvSpPr>
              <p:cNvPr id="8" name="文本框 7">
                <a:extLst>
                  <a:ext uri="{FF2B5EF4-FFF2-40B4-BE49-F238E27FC236}">
                    <a16:creationId xmlns:a16="http://schemas.microsoft.com/office/drawing/2014/main" id="{3D8E4A2C-B441-4886-91F5-088EE2157A0A}"/>
                  </a:ext>
                </a:extLst>
              </p:cNvPr>
              <p:cNvSpPr txBox="1">
                <a:spLocks noRot="1" noChangeAspect="1" noMove="1" noResize="1" noEditPoints="1" noAdjustHandles="1" noChangeArrowheads="1" noChangeShapeType="1" noTextEdit="1"/>
              </p:cNvSpPr>
              <p:nvPr/>
            </p:nvSpPr>
            <p:spPr>
              <a:xfrm>
                <a:off x="1356360" y="1625407"/>
                <a:ext cx="9098280" cy="3384260"/>
              </a:xfrm>
              <a:prstGeom prst="rect">
                <a:avLst/>
              </a:prstGeom>
              <a:blipFill>
                <a:blip r:embed="rId3"/>
                <a:stretch>
                  <a:fillRect l="-603" r="-603" b="-19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1581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en-US" altLang="zh-CN" b="1" dirty="0"/>
              <a:t>Dirichlet-Multinomial </a:t>
            </a:r>
            <a:r>
              <a:rPr lang="zh-CN" altLang="en-US" b="1" dirty="0"/>
              <a:t>共轭</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25</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84C938A-B3E0-4E43-81F3-9B973630E7D6}"/>
                  </a:ext>
                </a:extLst>
              </p:cNvPr>
              <p:cNvSpPr txBox="1"/>
              <p:nvPr/>
            </p:nvSpPr>
            <p:spPr>
              <a:xfrm>
                <a:off x="723900" y="1242060"/>
                <a:ext cx="11102340" cy="2635658"/>
              </a:xfrm>
              <a:prstGeom prst="rect">
                <a:avLst/>
              </a:prstGeom>
              <a:noFill/>
            </p:spPr>
            <p:txBody>
              <a:bodyPr wrap="square" rtlCol="0">
                <a:spAutoFit/>
              </a:bodyPr>
              <a:lstStyle/>
              <a:p>
                <a:pPr>
                  <a:lnSpc>
                    <a:spcPct val="150000"/>
                  </a:lnSpc>
                </a:pPr>
                <a:r>
                  <a:rPr lang="zh-CN" altLang="en-US" dirty="0"/>
                  <a:t>对于魔鬼变本加厉的新的游戏规则，数学形式化如下：</a:t>
                </a:r>
                <a:endParaRPr lang="en-US" altLang="zh-CN" dirty="0"/>
              </a:p>
              <a:p>
                <a:pPr marL="285750" indent="-285750">
                  <a:lnSpc>
                    <a:spcPct val="150000"/>
                  </a:lnSpc>
                  <a:buFont typeface="Wingdings" panose="05000000000000000000" pitchFamily="2" charset="2"/>
                  <a:buChar char="u"/>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sPre>
                      <m:sPrePr>
                        <m:ctrlPr>
                          <a:rPr lang="en-US" altLang="zh-CN" b="0" i="1" smtClean="0">
                            <a:latin typeface="Cambria Math" panose="02040503050406030204" pitchFamily="18" charset="0"/>
                            <a:ea typeface="Cambria Math" panose="02040503050406030204" pitchFamily="18" charset="0"/>
                          </a:rPr>
                        </m:ctrlPr>
                      </m:sPrePr>
                      <m:sub>
                        <m:r>
                          <a:rPr lang="en-US" altLang="zh-CN" b="0" i="1" smtClean="0">
                            <a:latin typeface="Cambria Math" panose="02040503050406030204" pitchFamily="18" charset="0"/>
                            <a:ea typeface="Cambria Math" panose="02040503050406030204" pitchFamily="18" charset="0"/>
                          </a:rPr>
                          <m:t>∼</m:t>
                        </m:r>
                      </m:sub>
                      <m:sup>
                        <m:r>
                          <a:rPr lang="en-US" altLang="zh-CN" b="0" i="1" smtClean="0">
                            <a:latin typeface="Cambria Math" panose="02040503050406030204" pitchFamily="18" charset="0"/>
                          </a:rPr>
                          <m:t>𝑖𝑖𝑑</m:t>
                        </m:r>
                      </m:sup>
                      <m:e>
                        <m:r>
                          <a:rPr lang="en-US" altLang="zh-CN" b="0" i="1" smtClean="0">
                            <a:latin typeface="Cambria Math" panose="02040503050406030204" pitchFamily="18" charset="0"/>
                          </a:rPr>
                          <m:t>𝑈𝑛𝑖𝑓𝑜𝑟𝑚</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e>
                    </m:sPre>
                  </m:oMath>
                </a14:m>
                <a:endParaRPr lang="en-US" altLang="zh-CN" dirty="0"/>
              </a:p>
              <a:p>
                <a:pPr marL="285750" indent="-285750">
                  <a:lnSpc>
                    <a:spcPct val="150000"/>
                  </a:lnSpc>
                  <a:buFont typeface="Wingdings" panose="05000000000000000000" pitchFamily="2" charset="2"/>
                  <a:buChar char="u"/>
                </a:pPr>
                <a:r>
                  <a:rPr lang="zh-CN" altLang="en-US" dirty="0"/>
                  <a:t>排序后对应的顺序统计量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b>
                    </m:sSub>
                  </m:oMath>
                </a14:m>
                <a:endParaRPr lang="en-US" altLang="zh-CN" dirty="0"/>
              </a:p>
              <a:p>
                <a:pPr marL="285750" indent="-285750">
                  <a:lnSpc>
                    <a:spcPct val="150000"/>
                  </a:lnSpc>
                  <a:buFont typeface="Wingdings" panose="05000000000000000000" pitchFamily="2" charset="2"/>
                  <a:buChar char="u"/>
                </a:pPr>
                <a:r>
                  <a:rPr lang="zh-CN" altLang="en-US" dirty="0"/>
                  <a:t>问</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e>
                        </m:d>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联合分布是什么</a:t>
                </a:r>
                <a:endParaRPr lang="en-US" altLang="zh-CN" dirty="0"/>
              </a:p>
              <a:p>
                <a:pPr>
                  <a:lnSpc>
                    <a:spcPct val="150000"/>
                  </a:lnSpc>
                </a:pPr>
                <a:r>
                  <a:rPr lang="zh-CN" altLang="en-US" dirty="0"/>
                  <a:t>完全类似于第一个游戏的推导过程，我们可以进行如下的概率计算</a:t>
                </a:r>
                <a:r>
                  <a:rPr lang="en-US" altLang="zh-CN" dirty="0"/>
                  <a:t>(</a:t>
                </a:r>
                <a:r>
                  <a:rPr lang="zh-CN" altLang="en-US" dirty="0"/>
                  <a:t>为了数学公式的简洁对称，我们取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r>
                  <a:rPr lang="zh-CN" altLang="en-US" dirty="0"/>
                  <a:t>满足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=1</m:t>
                    </m:r>
                  </m:oMath>
                </a14:m>
                <a:r>
                  <a:rPr lang="en-US" altLang="zh-CN" dirty="0"/>
                  <a:t>,</a:t>
                </a:r>
                <a:r>
                  <a:rPr lang="zh-CN" altLang="en-US" dirty="0"/>
                  <a:t>但只有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a:t>是变量</a:t>
                </a:r>
                <a:r>
                  <a:rPr lang="en-US" altLang="zh-CN" dirty="0"/>
                  <a:t>)</a:t>
                </a:r>
                <a:endParaRPr lang="zh-CN" altLang="en-US" dirty="0"/>
              </a:p>
            </p:txBody>
          </p:sp>
        </mc:Choice>
        <mc:Fallback xmlns="">
          <p:sp>
            <p:nvSpPr>
              <p:cNvPr id="3" name="文本框 2">
                <a:extLst>
                  <a:ext uri="{FF2B5EF4-FFF2-40B4-BE49-F238E27FC236}">
                    <a16:creationId xmlns:a16="http://schemas.microsoft.com/office/drawing/2014/main" id="{C84C938A-B3E0-4E43-81F3-9B973630E7D6}"/>
                  </a:ext>
                </a:extLst>
              </p:cNvPr>
              <p:cNvSpPr txBox="1">
                <a:spLocks noRot="1" noChangeAspect="1" noMove="1" noResize="1" noEditPoints="1" noAdjustHandles="1" noChangeArrowheads="1" noChangeShapeType="1" noTextEdit="1"/>
              </p:cNvSpPr>
              <p:nvPr/>
            </p:nvSpPr>
            <p:spPr>
              <a:xfrm>
                <a:off x="723900" y="1242060"/>
                <a:ext cx="11102340" cy="2635658"/>
              </a:xfrm>
              <a:prstGeom prst="rect">
                <a:avLst/>
              </a:prstGeom>
              <a:blipFill>
                <a:blip r:embed="rId3"/>
                <a:stretch>
                  <a:fillRect l="-494" b="-300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9F132D00-5436-4D4B-BAEE-0479B051AE49}"/>
              </a:ext>
            </a:extLst>
          </p:cNvPr>
          <p:cNvPicPr>
            <a:picLocks noChangeAspect="1"/>
          </p:cNvPicPr>
          <p:nvPr/>
        </p:nvPicPr>
        <p:blipFill>
          <a:blip r:embed="rId4"/>
          <a:stretch>
            <a:fillRect/>
          </a:stretch>
        </p:blipFill>
        <p:spPr>
          <a:xfrm>
            <a:off x="2407637" y="3842876"/>
            <a:ext cx="6438095" cy="2380952"/>
          </a:xfrm>
          <a:prstGeom prst="rect">
            <a:avLst/>
          </a:prstGeom>
        </p:spPr>
      </p:pic>
    </p:spTree>
    <p:extLst>
      <p:ext uri="{BB962C8B-B14F-4D97-AF65-F5344CB8AC3E}">
        <p14:creationId xmlns:p14="http://schemas.microsoft.com/office/powerpoint/2010/main" val="3799579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en-US" altLang="zh-CN" b="1" dirty="0"/>
              <a:t>Dirichlet-Multinomial </a:t>
            </a:r>
            <a:r>
              <a:rPr lang="zh-CN" altLang="en-US" b="1" dirty="0"/>
              <a:t>共轭</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26</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84C938A-B3E0-4E43-81F3-9B973630E7D6}"/>
                  </a:ext>
                </a:extLst>
              </p:cNvPr>
              <p:cNvSpPr txBox="1"/>
              <p:nvPr/>
            </p:nvSpPr>
            <p:spPr>
              <a:xfrm>
                <a:off x="723900" y="1242060"/>
                <a:ext cx="11102340" cy="4008020"/>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e>
                              </m:d>
                            </m:sub>
                          </m:sSub>
                          <m:r>
                            <a:rPr lang="en-US" altLang="zh-CN" b="0" i="1" smtClean="0">
                              <a:latin typeface="Cambria Math" panose="02040503050406030204" pitchFamily="18" charset="0"/>
                            </a:rPr>
                            <m:t> </m:t>
                          </m:r>
                          <m:r>
                            <m:rPr>
                              <m:lit/>
                            </m:rPr>
                            <a:rPr lang="en-US" altLang="zh-CN" b="0" i="1" smtClean="0">
                              <a:latin typeface="Cambria Math" panose="02040503050406030204" pitchFamily="18" charset="0"/>
                            </a:rPr>
                            <m:t> </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e>
                              </m:d>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e>
                      </m:d>
                    </m:oMath>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Pre>
                        <m:sPrePr>
                          <m:ctrlPr>
                            <a:rPr lang="en-US" altLang="zh-CN" b="0" i="1" smtClean="0">
                              <a:latin typeface="Cambria Math" panose="02040503050406030204" pitchFamily="18" charset="0"/>
                              <a:ea typeface="Cambria Math" panose="02040503050406030204" pitchFamily="18" charset="0"/>
                            </a:rPr>
                          </m:ctrlPr>
                        </m:sPrePr>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−1,</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p>
                        <m:e>
                          <m:r>
                            <a:rPr lang="en-US" altLang="zh-CN" b="0" i="1" smtClean="0">
                              <a:latin typeface="Cambria Math" panose="02040503050406030204" pitchFamily="18" charset="0"/>
                            </a:rPr>
                            <m:t>)</m:t>
                          </m:r>
                        </m:e>
                      </m:sPr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up>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i="1">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i="1">
                              <a:latin typeface="Cambria Math" panose="02040503050406030204" pitchFamily="18" charset="0"/>
                            </a:rPr>
                            <m:t>−1</m:t>
                          </m:r>
                        </m:sup>
                      </m:sSubSup>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rPr>
                              </m:ctrlPr>
                            </m:dPr>
                            <m:e>
                              <m:r>
                                <m:rPr>
                                  <m:sty m:val="p"/>
                                </m:rPr>
                                <a:rPr lang="el-GR" altLang="zh-CN"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num>
                        <m:den>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−1</m:t>
                              </m:r>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−1</m:t>
                              </m:r>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2</m:t>
                                  </m:r>
                                </m:sub>
                              </m:sSub>
                            </m:e>
                          </m:d>
                          <m:r>
                            <a:rPr lang="en-US" altLang="zh-CN" b="0" i="1" smtClean="0">
                              <a:latin typeface="Cambria Math" panose="02040503050406030204" pitchFamily="18" charset="0"/>
                              <a:ea typeface="Cambria Math" panose="02040503050406030204" pitchFamily="18" charset="0"/>
                            </a:rPr>
                            <m:t>!</m:t>
                          </m:r>
                        </m:den>
                      </m:f>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1</m:t>
                              </m:r>
                            </m:sub>
                          </m:sSub>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2</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2</m:t>
                              </m:r>
                            </m:sub>
                          </m:sSub>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3</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2</m:t>
                              </m:r>
                            </m:sub>
                          </m:sSub>
                          <m:r>
                            <a:rPr lang="en-US" altLang="zh-CN" i="1">
                              <a:latin typeface="Cambria Math" panose="02040503050406030204" pitchFamily="18" charset="0"/>
                            </a:rPr>
                            <m:t>−1</m:t>
                          </m:r>
                        </m:sup>
                      </m:sSubSup>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e>
                          </m:d>
                        </m:e>
                        <m:sup>
                          <m:r>
                            <a:rPr lang="en-US" altLang="zh-CN" i="1">
                              <a:latin typeface="Cambria Math" panose="02040503050406030204" pitchFamily="18" charset="0"/>
                              <a:ea typeface="Cambria Math" panose="02040503050406030204" pitchFamily="18" charset="0"/>
                            </a:rPr>
                            <m:t>2</m:t>
                          </m:r>
                        </m:sup>
                      </m:sSup>
                    </m:oMath>
                  </m:oMathPara>
                </a14:m>
                <a:endParaRPr lang="en-US" altLang="zh-CN" dirty="0"/>
              </a:p>
              <a:p>
                <a:pPr>
                  <a:lnSpc>
                    <a:spcPct val="150000"/>
                  </a:lnSpc>
                </a:pPr>
                <a:r>
                  <a:rPr lang="zh-CN" altLang="en-US" dirty="0"/>
                  <a:t>于是我们得到</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e>
                        </m:d>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oMath>
                </a14:m>
                <a:r>
                  <a:rPr lang="zh-CN" altLang="en-US" dirty="0"/>
                  <a:t>的联合分布是</a:t>
                </a:r>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e>
                      </m:d>
                      <m:r>
                        <m:rPr>
                          <m:aln/>
                        </m:rP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num>
                        <m:den>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𝑘</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𝑘</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𝑘</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𝑘</m:t>
                                  </m:r>
                                </m:e>
                                <m:sub>
                                  <m:r>
                                    <a:rPr lang="en-US" altLang="zh-CN" i="1">
                                      <a:latin typeface="Cambria Math" panose="02040503050406030204" pitchFamily="18" charset="0"/>
                                      <a:ea typeface="Cambria Math" panose="02040503050406030204" pitchFamily="18" charset="0"/>
                                    </a:rPr>
                                    <m:t>2</m:t>
                                  </m:r>
                                </m:sub>
                              </m:sSub>
                            </m:e>
                          </m:d>
                          <m:r>
                            <a:rPr lang="en-US" altLang="zh-CN" i="1">
                              <a:latin typeface="Cambria Math" panose="02040503050406030204" pitchFamily="18" charset="0"/>
                              <a:ea typeface="Cambria Math" panose="02040503050406030204" pitchFamily="18" charset="0"/>
                            </a:rPr>
                            <m:t>!</m:t>
                          </m:r>
                        </m:den>
                      </m:f>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1</m:t>
                              </m:r>
                            </m:sub>
                          </m:sSub>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2</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2</m:t>
                              </m:r>
                            </m:sub>
                          </m:sSub>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3</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2</m:t>
                              </m:r>
                            </m:sub>
                          </m:sSub>
                          <m:r>
                            <a:rPr lang="en-US" altLang="zh-CN" i="1">
                              <a:latin typeface="Cambria Math" panose="02040503050406030204" pitchFamily="18" charset="0"/>
                            </a:rPr>
                            <m:t>−1</m:t>
                          </m:r>
                        </m:sup>
                      </m:sSubSup>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e>
                          </m:d>
                        </m:e>
                        <m:sup>
                          <m:r>
                            <a:rPr lang="en-US" altLang="zh-CN" i="1">
                              <a:latin typeface="Cambria Math" panose="02040503050406030204" pitchFamily="18" charset="0"/>
                              <a:ea typeface="Cambria Math" panose="02040503050406030204" pitchFamily="18" charset="0"/>
                            </a:rPr>
                            <m:t>2</m:t>
                          </m:r>
                        </m:sup>
                      </m:sSup>
                    </m:oMath>
                  </m:oMathPara>
                </a14:m>
                <a:br>
                  <a:rPr lang="en-US" altLang="zh-CN" i="1" dirty="0">
                    <a:latin typeface="Cambria Math" panose="02040503050406030204" pitchFamily="18" charset="0"/>
                    <a:ea typeface="Cambria Math" panose="02040503050406030204" pitchFamily="18" charset="0"/>
                  </a:rPr>
                </a:br>
                <a:r>
                  <a:rPr lang="en-US" altLang="zh-CN" i="1" dirty="0">
                    <a:latin typeface="Cambria Math" panose="02040503050406030204" pitchFamily="18" charset="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m:rPr>
                            <m:sty m:val="p"/>
                          </m:rPr>
                          <a:rPr lang="en-US" altLang="zh-CN" b="0" i="0" smtClean="0">
                            <a:latin typeface="Cambria Math" panose="02040503050406030204" pitchFamily="18" charset="0"/>
                            <a:ea typeface="Cambria Math" panose="02040503050406030204" pitchFamily="18" charset="0"/>
                          </a:rPr>
                          <m:t>Γ</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e>
                        </m:d>
                      </m:num>
                      <m:den>
                        <m:r>
                          <m:rPr>
                            <m:sty m:val="p"/>
                          </m:rPr>
                          <a:rPr lang="en-US" altLang="zh-CN" b="0" i="0" smtClean="0">
                            <a:latin typeface="Cambria Math" panose="02040503050406030204" pitchFamily="18" charset="0"/>
                            <a:ea typeface="Cambria Math" panose="02040503050406030204" pitchFamily="18" charset="0"/>
                          </a:rPr>
                          <m:t>Γ</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e>
                        </m:d>
                        <m:r>
                          <m:rPr>
                            <m:sty m:val="p"/>
                          </m:rPr>
                          <a:rPr lang="en-US" altLang="zh-CN" b="0" i="0" smtClean="0">
                            <a:latin typeface="Cambria Math" panose="02040503050406030204" pitchFamily="18" charset="0"/>
                            <a:ea typeface="Cambria Math" panose="02040503050406030204" pitchFamily="18" charset="0"/>
                          </a:rPr>
                          <m:t>Γ</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2</m:t>
                                </m:r>
                              </m:sub>
                            </m:sSub>
                          </m:e>
                        </m:d>
                        <m:r>
                          <m:rPr>
                            <m:sty m:val="p"/>
                          </m:rPr>
                          <a:rPr lang="en-US" altLang="zh-CN" b="0" i="0" smtClean="0">
                            <a:latin typeface="Cambria Math" panose="02040503050406030204" pitchFamily="18" charset="0"/>
                            <a:ea typeface="Cambria Math" panose="02040503050406030204" pitchFamily="18" charset="0"/>
                          </a:rPr>
                          <m:t>Γ</m:t>
                        </m:r>
                        <m:d>
                          <m:dPr>
                            <m:ctrlPr>
                              <a:rPr lang="en-US" altLang="zh-CN" b="0" i="1" smtClean="0">
                                <a:latin typeface="Cambria Math" panose="02040503050406030204" pitchFamily="18" charset="0"/>
                                <a:ea typeface="Cambria Math" panose="02040503050406030204" pitchFamily="18" charset="0"/>
                              </a:rPr>
                            </m:ctrlPr>
                          </m:dPr>
                          <m:e>
                            <m:r>
                              <m:rPr>
                                <m:sty m:val="p"/>
                              </m:rPr>
                              <a:rPr lang="en-US" altLang="zh-CN" b="0" i="0" smtClean="0">
                                <a:latin typeface="Cambria Math" panose="02040503050406030204" pitchFamily="18" charset="0"/>
                                <a:ea typeface="Cambria Math" panose="02040503050406030204" pitchFamily="18" charset="0"/>
                              </a:rPr>
                              <m:t>n</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0" smtClean="0">
                                    <a:latin typeface="Cambria Math" panose="02040503050406030204" pitchFamily="18" charset="0"/>
                                    <a:ea typeface="Cambria Math" panose="02040503050406030204" pitchFamily="18" charset="0"/>
                                  </a:rPr>
                                  <m:t>k</m:t>
                                </m:r>
                              </m:e>
                              <m:sub>
                                <m:r>
                                  <a:rPr lang="en-US" altLang="zh-CN" b="0" i="0" smtClean="0">
                                    <a:latin typeface="Cambria Math" panose="02040503050406030204" pitchFamily="18" charset="0"/>
                                    <a:ea typeface="Cambria Math" panose="02040503050406030204" pitchFamily="18" charset="0"/>
                                  </a:rPr>
                                  <m:t>1</m:t>
                                </m:r>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0" smtClean="0">
                                    <a:latin typeface="Cambria Math" panose="02040503050406030204" pitchFamily="18" charset="0"/>
                                    <a:ea typeface="Cambria Math" panose="02040503050406030204" pitchFamily="18" charset="0"/>
                                  </a:rPr>
                                  <m:t>k</m:t>
                                </m:r>
                              </m:e>
                              <m:sub>
                                <m:r>
                                  <a:rPr lang="en-US" altLang="zh-CN" b="0" i="0" smtClean="0">
                                    <a:latin typeface="Cambria Math" panose="02040503050406030204" pitchFamily="18" charset="0"/>
                                    <a:ea typeface="Cambria Math" panose="02040503050406030204" pitchFamily="18" charset="0"/>
                                  </a:rPr>
                                  <m:t>2</m:t>
                                </m:r>
                              </m:sub>
                            </m:sSub>
                            <m:r>
                              <a:rPr lang="en-US" altLang="zh-CN" b="0" i="0" smtClean="0">
                                <a:latin typeface="Cambria Math" panose="02040503050406030204" pitchFamily="18" charset="0"/>
                                <a:ea typeface="Cambria Math" panose="02040503050406030204" pitchFamily="18" charset="0"/>
                              </a:rPr>
                              <m:t>+1</m:t>
                            </m:r>
                          </m:e>
                        </m:d>
                      </m:den>
                    </m:f>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−1</m:t>
                        </m:r>
                      </m:sup>
                    </m:sSubSup>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−1</m:t>
                        </m:r>
                      </m:sup>
                    </m:sSubSup>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2</m:t>
                            </m:r>
                          </m:sub>
                        </m:sSub>
                      </m:sup>
                    </m:sSubSup>
                  </m:oMath>
                </a14:m>
                <a:r>
                  <a:rPr lang="zh-CN" altLang="en-US" dirty="0"/>
                  <a:t> </a:t>
                </a:r>
              </a:p>
            </p:txBody>
          </p:sp>
        </mc:Choice>
        <mc:Fallback xmlns="">
          <p:sp>
            <p:nvSpPr>
              <p:cNvPr id="3" name="文本框 2">
                <a:extLst>
                  <a:ext uri="{FF2B5EF4-FFF2-40B4-BE49-F238E27FC236}">
                    <a16:creationId xmlns:a16="http://schemas.microsoft.com/office/drawing/2014/main" id="{C84C938A-B3E0-4E43-81F3-9B973630E7D6}"/>
                  </a:ext>
                </a:extLst>
              </p:cNvPr>
              <p:cNvSpPr txBox="1">
                <a:spLocks noRot="1" noChangeAspect="1" noMove="1" noResize="1" noEditPoints="1" noAdjustHandles="1" noChangeArrowheads="1" noChangeShapeType="1" noTextEdit="1"/>
              </p:cNvSpPr>
              <p:nvPr/>
            </p:nvSpPr>
            <p:spPr>
              <a:xfrm>
                <a:off x="723900" y="1242060"/>
                <a:ext cx="11102340" cy="4008020"/>
              </a:xfrm>
              <a:prstGeom prst="rect">
                <a:avLst/>
              </a:prstGeom>
              <a:blipFill>
                <a:blip r:embed="rId3"/>
                <a:stretch>
                  <a:fillRect l="-4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7648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en-US" altLang="zh-CN" b="1" dirty="0"/>
              <a:t>Dirichlet-Multinomial </a:t>
            </a:r>
            <a:r>
              <a:rPr lang="zh-CN" altLang="en-US" b="1" dirty="0"/>
              <a:t>共轭</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27</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703E1D1-6E9C-47DE-B029-B9A533D2F945}"/>
                  </a:ext>
                </a:extLst>
              </p:cNvPr>
              <p:cNvSpPr txBox="1"/>
              <p:nvPr/>
            </p:nvSpPr>
            <p:spPr>
              <a:xfrm>
                <a:off x="975360" y="1798320"/>
                <a:ext cx="9875520" cy="2166299"/>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另</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a14:m>
                <a:r>
                  <a:rPr lang="zh-CN" altLang="en-US" dirty="0">
                    <a:latin typeface="微软雅黑" panose="020B0503020204020204" pitchFamily="34" charset="-122"/>
                    <a:ea typeface="微软雅黑" panose="020B0503020204020204" pitchFamily="34" charset="-122"/>
                  </a:rPr>
                  <a:t>，于是分布密度可以写为：</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m:rPr>
                              <m:sty m:val="p"/>
                            </m:rPr>
                            <a:rPr lang="en-US" altLang="zh-CN">
                              <a:latin typeface="Cambria Math" panose="02040503050406030204" pitchFamily="18" charset="0"/>
                              <a:ea typeface="Cambria Math" panose="02040503050406030204" pitchFamily="18" charset="0"/>
                            </a:rPr>
                            <m:t>Γ</m:t>
                          </m:r>
                          <m:d>
                            <m:dPr>
                              <m:ctrlPr>
                                <a:rPr lang="en-US" altLang="zh-CN"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3</m:t>
                                  </m:r>
                                </m:sub>
                              </m:sSub>
                            </m:e>
                          </m:d>
                        </m:num>
                        <m:den>
                          <m:r>
                            <m:rPr>
                              <m:sty m:val="p"/>
                            </m:rPr>
                            <a:rPr lang="en-US" altLang="zh-CN">
                              <a:latin typeface="Cambria Math" panose="02040503050406030204" pitchFamily="18" charset="0"/>
                              <a:ea typeface="Cambria Math" panose="02040503050406030204" pitchFamily="18" charset="0"/>
                            </a:rPr>
                            <m:t>Γ</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ea typeface="Cambria Math" panose="02040503050406030204" pitchFamily="18" charset="0"/>
                                    </a:rPr>
                                    <m:t>1</m:t>
                                  </m:r>
                                </m:sub>
                              </m:sSub>
                            </m:e>
                          </m:d>
                          <m:r>
                            <m:rPr>
                              <m:sty m:val="p"/>
                            </m:rPr>
                            <a:rPr lang="en-US" altLang="zh-CN">
                              <a:latin typeface="Cambria Math" panose="02040503050406030204" pitchFamily="18" charset="0"/>
                              <a:ea typeface="Cambria Math" panose="02040503050406030204" pitchFamily="18" charset="0"/>
                            </a:rPr>
                            <m:t>Γ</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ea typeface="Cambria Math" panose="02040503050406030204" pitchFamily="18" charset="0"/>
                                    </a:rPr>
                                    <m:t>2</m:t>
                                  </m:r>
                                </m:sub>
                              </m:sSub>
                            </m:e>
                          </m:d>
                          <m:r>
                            <m:rPr>
                              <m:sty m:val="p"/>
                            </m:rPr>
                            <a:rPr lang="en-US" altLang="zh-CN">
                              <a:latin typeface="Cambria Math" panose="02040503050406030204" pitchFamily="18" charset="0"/>
                              <a:ea typeface="Cambria Math" panose="02040503050406030204" pitchFamily="18" charset="0"/>
                            </a:rPr>
                            <m:t>Γ</m:t>
                          </m:r>
                          <m:d>
                            <m:dPr>
                              <m:ctrlPr>
                                <a:rPr lang="en-US" altLang="zh-CN" i="1">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3</m:t>
                                  </m:r>
                                </m:sub>
                              </m:sSub>
                            </m:e>
                          </m:d>
                        </m:den>
                      </m:f>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up>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−1</m:t>
                          </m:r>
                        </m:sup>
                      </m:sSubSup>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−1</m:t>
                          </m:r>
                        </m:sup>
                      </m:sSubSup>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−1</m:t>
                          </m:r>
                        </m:sup>
                      </m:sSubSup>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这个就是一般形式的</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维 </a:t>
                </a:r>
                <a:r>
                  <a:rPr lang="en-US" altLang="zh-CN" dirty="0">
                    <a:latin typeface="微软雅黑" panose="020B0503020204020204" pitchFamily="34" charset="-122"/>
                    <a:ea typeface="微软雅黑" panose="020B0503020204020204" pitchFamily="34" charset="-122"/>
                  </a:rPr>
                  <a:t>Dirichlet </a:t>
                </a:r>
                <a:r>
                  <a:rPr lang="zh-CN" altLang="en-US" dirty="0">
                    <a:latin typeface="微软雅黑" panose="020B0503020204020204" pitchFamily="34" charset="-122"/>
                    <a:ea typeface="微软雅黑" panose="020B0503020204020204" pitchFamily="34" charset="-122"/>
                  </a:rPr>
                  <a:t>分布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从形式上我们可以看出，</a:t>
                </a:r>
                <a:r>
                  <a:rPr lang="en-US" altLang="zh-CN" dirty="0">
                    <a:latin typeface="微软雅黑" panose="020B0503020204020204" pitchFamily="34" charset="-122"/>
                    <a:ea typeface="微软雅黑" panose="020B0503020204020204" pitchFamily="34" charset="-122"/>
                  </a:rPr>
                  <a:t>Dirichlet</a:t>
                </a:r>
                <a:r>
                  <a:rPr lang="zh-CN" altLang="en-US" dirty="0">
                    <a:latin typeface="微软雅黑" panose="020B0503020204020204" pitchFamily="34" charset="-122"/>
                    <a:ea typeface="微软雅黑" panose="020B0503020204020204" pitchFamily="34" charset="-122"/>
                  </a:rPr>
                  <a:t>分布是</a:t>
                </a:r>
                <a:r>
                  <a:rPr lang="en-US" altLang="zh-CN" dirty="0">
                    <a:latin typeface="微软雅黑" panose="020B0503020204020204" pitchFamily="34" charset="-122"/>
                    <a:ea typeface="微软雅黑" panose="020B0503020204020204" pitchFamily="34" charset="-122"/>
                  </a:rPr>
                  <a:t>Beta</a:t>
                </a:r>
                <a:r>
                  <a:rPr lang="zh-CN" altLang="en-US" dirty="0">
                    <a:latin typeface="微软雅黑" panose="020B0503020204020204" pitchFamily="34" charset="-122"/>
                    <a:ea typeface="微软雅黑" panose="020B0503020204020204" pitchFamily="34" charset="-122"/>
                  </a:rPr>
                  <a:t>分布在高维度上的推广</a:t>
                </a:r>
              </a:p>
            </p:txBody>
          </p:sp>
        </mc:Choice>
        <mc:Fallback xmlns="">
          <p:sp>
            <p:nvSpPr>
              <p:cNvPr id="7" name="文本框 6">
                <a:extLst>
                  <a:ext uri="{FF2B5EF4-FFF2-40B4-BE49-F238E27FC236}">
                    <a16:creationId xmlns:a16="http://schemas.microsoft.com/office/drawing/2014/main" id="{6703E1D1-6E9C-47DE-B029-B9A533D2F945}"/>
                  </a:ext>
                </a:extLst>
              </p:cNvPr>
              <p:cNvSpPr txBox="1">
                <a:spLocks noRot="1" noChangeAspect="1" noMove="1" noResize="1" noEditPoints="1" noAdjustHandles="1" noChangeArrowheads="1" noChangeShapeType="1" noTextEdit="1"/>
              </p:cNvSpPr>
              <p:nvPr/>
            </p:nvSpPr>
            <p:spPr>
              <a:xfrm>
                <a:off x="975360" y="1798320"/>
                <a:ext cx="9875520" cy="2166299"/>
              </a:xfrm>
              <a:prstGeom prst="rect">
                <a:avLst/>
              </a:prstGeom>
              <a:blipFill>
                <a:blip r:embed="rId3"/>
                <a:stretch>
                  <a:fillRect l="-494" b="-3662"/>
                </a:stretch>
              </a:blipFill>
            </p:spPr>
            <p:txBody>
              <a:bodyPr/>
              <a:lstStyle/>
              <a:p>
                <a:r>
                  <a:rPr lang="zh-CN" altLang="en-US">
                    <a:noFill/>
                  </a:rPr>
                  <a:t> </a:t>
                </a:r>
              </a:p>
            </p:txBody>
          </p:sp>
        </mc:Fallback>
      </mc:AlternateContent>
      <p:pic>
        <p:nvPicPr>
          <p:cNvPr id="12290" name="Picture 2" descr="http://img.my.csdn.net/uploads/201411/18/1416302786_7131.gif">
            <a:extLst>
              <a:ext uri="{FF2B5EF4-FFF2-40B4-BE49-F238E27FC236}">
                <a16:creationId xmlns:a16="http://schemas.microsoft.com/office/drawing/2014/main" id="{55EBA596-5216-4A67-826A-F829AF92D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53" y="1727636"/>
            <a:ext cx="2592787" cy="259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02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en-US" altLang="zh-CN" b="1" dirty="0"/>
              <a:t>Dirichlet-Multinomial </a:t>
            </a:r>
            <a:r>
              <a:rPr lang="zh-CN" altLang="en-US" b="1" dirty="0"/>
              <a:t>共轭</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28</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709C68-309C-4B8C-84DB-BFC97BA70592}"/>
                  </a:ext>
                </a:extLst>
              </p:cNvPr>
              <p:cNvSpPr txBox="1"/>
              <p:nvPr/>
            </p:nvSpPr>
            <p:spPr>
              <a:xfrm>
                <a:off x="1142996" y="1526347"/>
                <a:ext cx="8282944" cy="95000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类似于魔鬼的游戏</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，我们也可以调整一下游戏</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，从魔盒中生成</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个随机数</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𝑛</m:t>
                        </m:r>
                      </m:sub>
                    </m:sSub>
                    <m:sPre>
                      <m:sPrePr>
                        <m:ctrlPr>
                          <a:rPr lang="en-US" altLang="zh-CN" i="1">
                            <a:latin typeface="Cambria Math" panose="02040503050406030204" pitchFamily="18" charset="0"/>
                            <a:ea typeface="Cambria Math" panose="02040503050406030204" pitchFamily="18" charset="0"/>
                          </a:rPr>
                        </m:ctrlPr>
                      </m:sPrePr>
                      <m:sub>
                        <m:r>
                          <a:rPr lang="en-US" altLang="zh-CN" i="1">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𝑖𝑖𝑑</m:t>
                        </m:r>
                      </m:sup>
                      <m:e>
                        <m:r>
                          <a:rPr lang="en-US" altLang="zh-CN" i="1">
                            <a:latin typeface="Cambria Math" panose="02040503050406030204" pitchFamily="18" charset="0"/>
                          </a:rPr>
                          <m:t>𝑈𝑛𝑖𝑓𝑜𝑟𝑚</m:t>
                        </m:r>
                        <m:d>
                          <m:dPr>
                            <m:ctrlPr>
                              <a:rPr lang="en-US" altLang="zh-CN" i="1">
                                <a:latin typeface="Cambria Math" panose="02040503050406030204" pitchFamily="18" charset="0"/>
                              </a:rPr>
                            </m:ctrlPr>
                          </m:dPr>
                          <m:e>
                            <m:r>
                              <a:rPr lang="en-US" altLang="zh-CN" i="1">
                                <a:latin typeface="Cambria Math" panose="02040503050406030204" pitchFamily="18" charset="0"/>
                              </a:rPr>
                              <m:t>0,1</m:t>
                            </m:r>
                          </m:e>
                        </m:d>
                      </m:e>
                    </m:sPre>
                  </m:oMath>
                </a14:m>
                <a:r>
                  <a:rPr lang="zh-CN" altLang="en-US" dirty="0">
                    <a:latin typeface="微软雅黑" panose="020B0503020204020204" pitchFamily="34" charset="-122"/>
                    <a:ea typeface="微软雅黑" panose="020B0503020204020204" pitchFamily="34" charset="-122"/>
                  </a:rPr>
                  <a:t>并让魔鬼告诉我们</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和</a:t>
                </a:r>
                <a14:m>
                  <m:oMath xmlns:m="http://schemas.openxmlformats.org/officeDocument/2006/math">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1</m:t>
                                </m:r>
                              </m:sub>
                            </m:sSub>
                          </m:e>
                        </m:d>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ub>
                    </m:sSub>
                    <m:r>
                      <a:rPr lang="en-US" altLang="zh-CN" b="0" i="1" dirty="0"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相比谁大谁小。于是有如下游戏</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EB709C68-309C-4B8C-84DB-BFC97BA70592}"/>
                  </a:ext>
                </a:extLst>
              </p:cNvPr>
              <p:cNvSpPr txBox="1">
                <a:spLocks noRot="1" noChangeAspect="1" noMove="1" noResize="1" noEditPoints="1" noAdjustHandles="1" noChangeArrowheads="1" noChangeShapeType="1" noTextEdit="1"/>
              </p:cNvSpPr>
              <p:nvPr/>
            </p:nvSpPr>
            <p:spPr>
              <a:xfrm>
                <a:off x="1142996" y="1526347"/>
                <a:ext cx="8282944" cy="950004"/>
              </a:xfrm>
              <a:prstGeom prst="rect">
                <a:avLst/>
              </a:prstGeom>
              <a:blipFill>
                <a:blip r:embed="rId3"/>
                <a:stretch>
                  <a:fillRect l="-589" t="-3205" r="-3385" b="-897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12E44EA-7356-4087-8E97-C461046ACA80}"/>
              </a:ext>
            </a:extLst>
          </p:cNvPr>
          <p:cNvPicPr>
            <a:picLocks noChangeAspect="1"/>
          </p:cNvPicPr>
          <p:nvPr/>
        </p:nvPicPr>
        <p:blipFill>
          <a:blip r:embed="rId4"/>
          <a:stretch>
            <a:fillRect/>
          </a:stretch>
        </p:blipFill>
        <p:spPr>
          <a:xfrm>
            <a:off x="1286462" y="2648181"/>
            <a:ext cx="9390476" cy="3695238"/>
          </a:xfrm>
          <a:prstGeom prst="rect">
            <a:avLst/>
          </a:prstGeom>
        </p:spPr>
      </p:pic>
    </p:spTree>
    <p:extLst>
      <p:ext uri="{BB962C8B-B14F-4D97-AF65-F5344CB8AC3E}">
        <p14:creationId xmlns:p14="http://schemas.microsoft.com/office/powerpoint/2010/main" val="1479320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en-US" altLang="zh-CN" b="1" dirty="0"/>
              <a:t>Dirichlet-Multinomial </a:t>
            </a:r>
            <a:r>
              <a:rPr lang="zh-CN" altLang="en-US" b="1" dirty="0"/>
              <a:t>共轭</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29</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709C68-309C-4B8C-84DB-BFC97BA70592}"/>
                  </a:ext>
                </a:extLst>
              </p:cNvPr>
              <p:cNvSpPr txBox="1"/>
              <p:nvPr/>
            </p:nvSpPr>
            <p:spPr>
              <a:xfrm>
                <a:off x="1142996" y="1526347"/>
                <a:ext cx="9456424" cy="2939394"/>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为了方便，我们记</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𝑚</m:t>
                          </m:r>
                        </m:e>
                      </m:acc>
                      <m:r>
                        <a:rPr lang="en-US" altLang="zh-CN" b="0" i="1" smtClean="0">
                          <a:latin typeface="Cambria Math" panose="02040503050406030204" pitchFamily="18" charset="0"/>
                          <a:ea typeface="微软雅黑" panose="020B0503020204020204" pitchFamily="34" charset="-122"/>
                        </a:rPr>
                        <m:t>=</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3</m:t>
                              </m:r>
                            </m:sub>
                          </m:sSub>
                        </m:e>
                      </m:d>
                      <m:r>
                        <a:rPr lang="en-US" altLang="zh-CN" b="0" i="1" smtClean="0">
                          <a:latin typeface="Cambria Math" panose="02040503050406030204" pitchFamily="18" charset="0"/>
                          <a:ea typeface="微软雅黑" panose="020B0503020204020204" pitchFamily="34" charset="-122"/>
                        </a:rPr>
                        <m:t>, </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𝑘</m:t>
                          </m:r>
                        </m:e>
                      </m:acc>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+1 )</m:t>
                      </m:r>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由游戏中的信息，我们可以推理到</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2</m:t>
                        </m:r>
                      </m:sub>
                    </m:sSub>
                    <m:r>
                      <a:rPr lang="zh-CN" altLang="en-US" i="1">
                        <a:latin typeface="Cambria Math" panose="02040503050406030204" pitchFamily="18" charset="0"/>
                        <a:ea typeface="微软雅黑" panose="020B0503020204020204" pitchFamily="34" charset="-122"/>
                      </a:rPr>
                      <m:t>在</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𝑌</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𝑌</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𝑌</m:t>
                        </m:r>
                      </m:e>
                      <m:sub>
                        <m:r>
                          <a:rPr lang="en-US" altLang="zh-CN" b="0" i="1" smtClean="0">
                            <a:latin typeface="Cambria Math" panose="02040503050406030204" pitchFamily="18" charset="0"/>
                            <a:ea typeface="微软雅黑" panose="020B0503020204020204" pitchFamily="34" charset="-122"/>
                          </a:rPr>
                          <m:t>𝑚</m:t>
                        </m:r>
                      </m:sub>
                    </m:sSub>
                  </m:oMath>
                </a14:m>
                <a:r>
                  <a:rPr lang="en-US" altLang="zh-CN" dirty="0">
                    <a:ea typeface="Cambria Math" panose="02040503050406030204" pitchFamily="18" charset="0"/>
                  </a:rPr>
                  <a:t> </a:t>
                </a:r>
                <a14:m>
                  <m:oMath xmlns:m="http://schemas.openxmlformats.org/officeDocument/2006/math">
                    <m:sPre>
                      <m:sPrePr>
                        <m:ctrlPr>
                          <a:rPr lang="en-US" altLang="zh-CN" i="1">
                            <a:latin typeface="Cambria Math" panose="02040503050406030204" pitchFamily="18" charset="0"/>
                            <a:ea typeface="Cambria Math" panose="02040503050406030204" pitchFamily="18" charset="0"/>
                          </a:rPr>
                        </m:ctrlPr>
                      </m:sPrePr>
                      <m:sub>
                        <m:r>
                          <a:rPr lang="en-US" altLang="zh-CN" i="1">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𝑖𝑖𝑑</m:t>
                        </m:r>
                      </m:sup>
                      <m:e>
                        <m:r>
                          <a:rPr lang="en-US" altLang="zh-CN" i="1">
                            <a:latin typeface="Cambria Math" panose="02040503050406030204" pitchFamily="18" charset="0"/>
                          </a:rPr>
                          <m:t>𝑈𝑛𝑖𝑓𝑜𝑟𝑚</m:t>
                        </m:r>
                        <m:d>
                          <m:dPr>
                            <m:ctrlPr>
                              <a:rPr lang="en-US" altLang="zh-CN" i="1">
                                <a:latin typeface="Cambria Math" panose="02040503050406030204" pitchFamily="18" charset="0"/>
                              </a:rPr>
                            </m:ctrlPr>
                          </m:dPr>
                          <m:e>
                            <m:r>
                              <a:rPr lang="en-US" altLang="zh-CN" i="1">
                                <a:latin typeface="Cambria Math" panose="02040503050406030204" pitchFamily="18" charset="0"/>
                              </a:rPr>
                              <m:t>0,1</m:t>
                            </m:r>
                          </m:e>
                        </m:d>
                      </m:e>
                    </m:sPre>
                  </m:oMath>
                </a14:m>
                <a:r>
                  <a:rPr lang="zh-CN" altLang="en-US" dirty="0">
                    <a:latin typeface="微软雅黑" panose="020B0503020204020204" pitchFamily="34" charset="-122"/>
                    <a:ea typeface="微软雅黑" panose="020B0503020204020204" pitchFamily="34" charset="-122"/>
                  </a:rPr>
                  <a:t>这</a:t>
                </a:r>
                <a14:m>
                  <m:oMath xmlns:m="http://schemas.openxmlformats.org/officeDocument/2006/math">
                    <m:r>
                      <a:rPr lang="en-US" altLang="zh-CN" b="0" i="1" dirty="0" smtClean="0">
                        <a:latin typeface="Cambria Math" panose="02040503050406030204" pitchFamily="18" charset="0"/>
                        <a:ea typeface="微软雅黑" panose="020B0503020204020204" pitchFamily="34" charset="-122"/>
                      </a:rPr>
                      <m:t>𝑚</m:t>
                    </m:r>
                    <m:r>
                      <a:rPr lang="en-US" altLang="zh-CN" b="0" i="1" dirty="0" smtClean="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𝑛</m:t>
                    </m:r>
                  </m:oMath>
                </a14:m>
                <a:r>
                  <a:rPr lang="zh-CN" altLang="en-US" dirty="0">
                    <a:latin typeface="微软雅黑" panose="020B0503020204020204" pitchFamily="34" charset="-122"/>
                    <a:ea typeface="微软雅黑" panose="020B0503020204020204" pitchFamily="34" charset="-122"/>
                  </a:rPr>
                  <a:t>个数中分别成为了第</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2</m:t>
                        </m:r>
                      </m:sub>
                    </m:sSub>
                  </m:oMath>
                </a14:m>
                <a:r>
                  <a:rPr lang="zh-CN" altLang="en-US" dirty="0">
                    <a:latin typeface="微软雅黑" panose="020B0503020204020204" pitchFamily="34" charset="-122"/>
                    <a:ea typeface="微软雅黑" panose="020B0503020204020204" pitchFamily="34" charset="-122"/>
                  </a:rPr>
                  <a:t>大的数，于是后验分布</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𝑃</m:t>
                    </m:r>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𝑌</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𝑌</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𝑌</m:t>
                        </m:r>
                      </m:e>
                      <m:sub>
                        <m:r>
                          <a:rPr lang="en-US" altLang="zh-CN" b="0" i="1" smtClean="0">
                            <a:latin typeface="Cambria Math" panose="02040503050406030204" pitchFamily="18" charset="0"/>
                            <a:ea typeface="微软雅黑" panose="020B0503020204020204" pitchFamily="34" charset="-122"/>
                          </a:rPr>
                          <m:t>𝑚</m:t>
                        </m:r>
                      </m:sub>
                    </m:sSub>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应该是</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𝐷𝑖𝑟</m:t>
                    </m:r>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𝑘</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+1+</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3</m:t>
                        </m:r>
                      </m:sub>
                    </m:sSub>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，即</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𝐷𝑖𝑟</m:t>
                    </m:r>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𝑘</m:t>
                        </m:r>
                      </m:e>
                    </m:acc>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𝑚</m:t>
                        </m:r>
                      </m:e>
                    </m:acc>
                    <m:r>
                      <a:rPr lang="en-US" altLang="zh-CN" b="0" i="1" smtClean="0">
                        <a:latin typeface="Cambria Math" panose="02040503050406030204" pitchFamily="18" charset="0"/>
                        <a:ea typeface="微软雅黑" panose="020B0503020204020204" pitchFamily="34" charset="-122"/>
                      </a:rPr>
                      <m:t>)</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EB709C68-309C-4B8C-84DB-BFC97BA70592}"/>
                  </a:ext>
                </a:extLst>
              </p:cNvPr>
              <p:cNvSpPr txBox="1">
                <a:spLocks noRot="1" noChangeAspect="1" noMove="1" noResize="1" noEditPoints="1" noAdjustHandles="1" noChangeArrowheads="1" noChangeShapeType="1" noTextEdit="1"/>
              </p:cNvSpPr>
              <p:nvPr/>
            </p:nvSpPr>
            <p:spPr>
              <a:xfrm>
                <a:off x="1142996" y="1526347"/>
                <a:ext cx="9456424" cy="2939394"/>
              </a:xfrm>
              <a:prstGeom prst="rect">
                <a:avLst/>
              </a:prstGeom>
              <a:blipFill>
                <a:blip r:embed="rId3"/>
                <a:stretch>
                  <a:fillRect l="-515" b="-2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06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884" y="390332"/>
            <a:ext cx="9875520" cy="1356360"/>
          </a:xfrm>
        </p:spPr>
        <p:txBody>
          <a:bodyPr/>
          <a:lstStyle/>
          <a:p>
            <a:r>
              <a:rPr lang="zh-CN" altLang="en-US" dirty="0"/>
              <a:t>概要</a:t>
            </a:r>
          </a:p>
        </p:txBody>
      </p:sp>
      <p:sp>
        <p:nvSpPr>
          <p:cNvPr id="3" name="内容占位符 2"/>
          <p:cNvSpPr>
            <a:spLocks noGrp="1"/>
          </p:cNvSpPr>
          <p:nvPr>
            <p:ph idx="1"/>
          </p:nvPr>
        </p:nvSpPr>
        <p:spPr>
          <a:xfrm>
            <a:off x="1864596" y="1577340"/>
            <a:ext cx="4376184" cy="4450080"/>
          </a:xfrm>
        </p:spPr>
        <p:txBody>
          <a:bodyPr>
            <a:normAutofit/>
          </a:bodyPr>
          <a:lstStyle/>
          <a:p>
            <a:pPr>
              <a:lnSpc>
                <a:spcPct val="150000"/>
              </a:lnSpc>
            </a:pPr>
            <a:r>
              <a:rPr lang="zh-CN" altLang="en-US" sz="2400" dirty="0">
                <a:latin typeface="微软雅黑" panose="020B0503020204020204" pitchFamily="34" charset="-122"/>
                <a:ea typeface="微软雅黑" panose="020B0503020204020204" pitchFamily="34" charset="-122"/>
              </a:rPr>
              <a:t>整体把握</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一个函数</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四个分布</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一个概念一个理念</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p:cNvSpPr>
            <a:spLocks noGrp="1"/>
          </p:cNvSpPr>
          <p:nvPr>
            <p:ph type="sldNum" sz="quarter" idx="12"/>
          </p:nvPr>
        </p:nvSpPr>
        <p:spPr/>
        <p:txBody>
          <a:bodyPr/>
          <a:lstStyle/>
          <a:p>
            <a:fld id="{4FAB73BC-B049-4115-A692-8D63A059BFB8}" type="slidenum">
              <a:rPr lang="en-US" smtClean="0"/>
              <a:pPr/>
              <a:t>3</a:t>
            </a:fld>
            <a:endParaRPr lang="en-US"/>
          </a:p>
        </p:txBody>
      </p:sp>
      <p:sp>
        <p:nvSpPr>
          <p:cNvPr id="7" name="内容占位符 2">
            <a:extLst>
              <a:ext uri="{FF2B5EF4-FFF2-40B4-BE49-F238E27FC236}">
                <a16:creationId xmlns:a16="http://schemas.microsoft.com/office/drawing/2014/main" id="{EF8E8FAE-7463-4B9E-BAF0-F32190BF09F2}"/>
              </a:ext>
            </a:extLst>
          </p:cNvPr>
          <p:cNvSpPr txBox="1">
            <a:spLocks/>
          </p:cNvSpPr>
          <p:nvPr/>
        </p:nvSpPr>
        <p:spPr>
          <a:xfrm>
            <a:off x="6308035" y="1577340"/>
            <a:ext cx="4376184" cy="4450080"/>
          </a:xfrm>
          <a:prstGeom prst="rect">
            <a:avLst/>
          </a:prstGeom>
        </p:spPr>
        <p:txBody>
          <a:bodyPr vert="horz" lIns="91440" tIns="45720" rIns="91440" bIns="45720" rtlCol="0">
            <a:normAutofit/>
          </a:bodyPr>
          <a:lstStyle>
            <a:lvl1pPr marL="228600" indent="-252000" algn="l" defTabSz="914400" rtl="0" eaLnBrk="0" latinLnBrk="0" hangingPunct="1">
              <a:lnSpc>
                <a:spcPct val="90000"/>
              </a:lnSpc>
              <a:spcBef>
                <a:spcPts val="1400"/>
              </a:spcBef>
              <a:buClr>
                <a:schemeClr val="tx1"/>
              </a:buClr>
              <a:buSzPct val="80000"/>
              <a:buFont typeface="Wingdings" panose="05000000000000000000" pitchFamily="2" charset="2"/>
              <a:buChar char="n"/>
              <a:defRPr sz="2200" kern="1200">
                <a:solidFill>
                  <a:schemeClr val="tx1"/>
                </a:solidFill>
                <a:latin typeface="Times New Roman" panose="02020603050405020304" pitchFamily="18" charset="0"/>
                <a:ea typeface="+mn-ea"/>
                <a:cs typeface="Times New Roman" panose="02020603050405020304" pitchFamily="18" charset="0"/>
              </a:defRPr>
            </a:lvl1pPr>
            <a:lvl2pPr marL="457200" indent="-252000" algn="l" defTabSz="914400" rtl="0" eaLnBrk="1" latinLnBrk="0" hangingPunct="1">
              <a:lnSpc>
                <a:spcPct val="90000"/>
              </a:lnSpc>
              <a:spcBef>
                <a:spcPts val="200"/>
              </a:spcBef>
              <a:spcAft>
                <a:spcPts val="400"/>
              </a:spcAft>
              <a:buClr>
                <a:schemeClr val="tx1"/>
              </a:buClr>
              <a:buSzPct val="80000"/>
              <a:buFont typeface="Wingdings" panose="05000000000000000000" pitchFamily="2" charset="2"/>
              <a:buChar char="p"/>
              <a:defRPr sz="2000" kern="1200">
                <a:solidFill>
                  <a:schemeClr val="tx1"/>
                </a:solidFill>
                <a:latin typeface="Times New Roman" panose="02020603050405020304" pitchFamily="18" charset="0"/>
                <a:ea typeface="+mn-ea"/>
                <a:cs typeface="Times New Roman" panose="02020603050405020304" pitchFamily="18" charset="0"/>
              </a:defRPr>
            </a:lvl2pPr>
            <a:lvl3pPr marL="731520" indent="-252000" algn="l" defTabSz="914400" rtl="0" eaLnBrk="1" latinLnBrk="0" hangingPunct="1">
              <a:lnSpc>
                <a:spcPct val="90000"/>
              </a:lnSpc>
              <a:spcBef>
                <a:spcPts val="200"/>
              </a:spcBef>
              <a:spcAft>
                <a:spcPts val="400"/>
              </a:spcAft>
              <a:buClr>
                <a:schemeClr val="tx1"/>
              </a:buClr>
              <a:buSzPct val="80000"/>
              <a:buFont typeface="Wingdings" panose="05000000000000000000" pitchFamily="2" charset="2"/>
              <a:buChar char="p"/>
              <a:defRPr sz="1800" kern="1200">
                <a:solidFill>
                  <a:schemeClr val="tx1"/>
                </a:solidFill>
                <a:latin typeface="Times New Roman" panose="02020603050405020304" pitchFamily="18" charset="0"/>
                <a:ea typeface="+mn-ea"/>
                <a:cs typeface="Times New Roman" panose="02020603050405020304" pitchFamily="18" charset="0"/>
              </a:defRPr>
            </a:lvl3pPr>
            <a:lvl4pPr marL="1005840" indent="-252000" algn="l" defTabSz="914400" rtl="0" eaLnBrk="1" latinLnBrk="0" hangingPunct="1">
              <a:lnSpc>
                <a:spcPct val="90000"/>
              </a:lnSpc>
              <a:spcBef>
                <a:spcPts val="200"/>
              </a:spcBef>
              <a:spcAft>
                <a:spcPts val="400"/>
              </a:spcAft>
              <a:buClr>
                <a:schemeClr val="tx1"/>
              </a:buClr>
              <a:buSzPct val="80000"/>
              <a:buFont typeface="Wingdings" panose="05000000000000000000" pitchFamily="2" charset="2"/>
              <a:buChar char="p"/>
              <a:defRPr sz="1600" kern="1200">
                <a:solidFill>
                  <a:schemeClr val="tx1"/>
                </a:solidFill>
                <a:latin typeface="Times New Roman" panose="02020603050405020304" pitchFamily="18" charset="0"/>
                <a:ea typeface="+mn-ea"/>
                <a:cs typeface="Times New Roman" panose="02020603050405020304" pitchFamily="18" charset="0"/>
              </a:defRPr>
            </a:lvl4pPr>
            <a:lvl5pPr marL="1280160" indent="-252000" algn="l" defTabSz="914400" rtl="0" eaLnBrk="1" latinLnBrk="0" hangingPunct="1">
              <a:lnSpc>
                <a:spcPct val="90000"/>
              </a:lnSpc>
              <a:spcBef>
                <a:spcPts val="200"/>
              </a:spcBef>
              <a:spcAft>
                <a:spcPts val="400"/>
              </a:spcAft>
              <a:buClr>
                <a:schemeClr val="tx1"/>
              </a:buClr>
              <a:buSzPct val="80000"/>
              <a:buFont typeface="Wingdings" panose="05000000000000000000" pitchFamily="2" charset="2"/>
              <a:buChar char="p"/>
              <a:defRPr sz="1600" kern="1200">
                <a:solidFill>
                  <a:schemeClr val="tx1"/>
                </a:solidFill>
                <a:latin typeface="Times New Roman" panose="02020603050405020304" pitchFamily="18" charset="0"/>
                <a:ea typeface="+mn-ea"/>
                <a:cs typeface="Times New Roman" panose="02020603050405020304" pitchFamily="18" charset="0"/>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两个采样</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文本建模</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err="1">
                <a:latin typeface="微软雅黑" panose="020B0503020204020204" pitchFamily="34" charset="-122"/>
                <a:ea typeface="微软雅黑" panose="020B0503020204020204" pitchFamily="34" charset="-122"/>
              </a:rPr>
              <a:t>pLSA</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LDA</a:t>
            </a: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461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en-US" altLang="zh-CN" b="1" dirty="0"/>
              <a:t>Dirichlet-Multinomial </a:t>
            </a:r>
            <a:r>
              <a:rPr lang="zh-CN" altLang="en-US" b="1" dirty="0"/>
              <a:t>共轭</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30</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709C68-309C-4B8C-84DB-BFC97BA70592}"/>
                  </a:ext>
                </a:extLst>
              </p:cNvPr>
              <p:cNvSpPr txBox="1"/>
              <p:nvPr/>
            </p:nvSpPr>
            <p:spPr>
              <a:xfrm>
                <a:off x="1142996" y="1274887"/>
                <a:ext cx="9456424" cy="4731103"/>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按照贝叶斯推理的逻辑，我们同样可以把以上过程整理如下：</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 我们要猜测参数 </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3</m:t>
                        </m:r>
                      </m:sub>
                    </m:sSub>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，其先验分布为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𝐷𝑖𝑟</m:t>
                    </m:r>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𝑘</m:t>
                        </m:r>
                      </m:e>
                    </m:acc>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a:t>
                </a: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 数据</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𝑌</m:t>
                        </m:r>
                      </m:e>
                      <m:sub>
                        <m:r>
                          <a:rPr lang="en-US" altLang="zh-CN" b="0" i="1" smtClean="0">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落到</a:t>
                </a:r>
                <a:r>
                  <a:rPr lang="en-US" altLang="zh-CN" dirty="0">
                    <a:latin typeface="微软雅黑" panose="020B0503020204020204" pitchFamily="34" charset="-122"/>
                    <a:ea typeface="微软雅黑" panose="020B0503020204020204" pitchFamily="34" charset="-122"/>
                  </a:rPr>
                  <a:t>[0,</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1</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2</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𝑝</m:t>
                        </m:r>
                      </m:e>
                      <m:sub>
                        <m:r>
                          <a:rPr lang="en-US" altLang="zh-CN" b="0" i="1" dirty="0" smtClean="0">
                            <a:latin typeface="Cambria Math" panose="02040503050406030204" pitchFamily="18" charset="0"/>
                            <a:ea typeface="微软雅黑" panose="020B0503020204020204" pitchFamily="34" charset="-122"/>
                          </a:rPr>
                          <m:t>2</m:t>
                        </m:r>
                      </m:sub>
                    </m:sSub>
                    <m:r>
                      <a:rPr lang="en-US" altLang="zh-CN" b="0" i="1" dirty="0"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三个区间的个数分别为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3</m:t>
                        </m:r>
                      </m:sub>
                    </m:sSub>
                  </m:oMath>
                </a14:m>
                <a:r>
                  <a:rPr lang="zh-CN" altLang="en-US" dirty="0">
                    <a:latin typeface="微软雅黑" panose="020B0503020204020204" pitchFamily="34" charset="-122"/>
                    <a:ea typeface="微软雅黑" panose="020B0503020204020204" pitchFamily="34" charset="-122"/>
                  </a:rPr>
                  <a:t>，所以</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𝑚</m:t>
                        </m:r>
                      </m:e>
                    </m:acc>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𝑚</m:t>
                        </m:r>
                      </m:e>
                      <m:sub>
                        <m:r>
                          <a:rPr lang="en-US" altLang="zh-CN" b="0" i="1" smtClean="0">
                            <a:latin typeface="Cambria Math" panose="02040503050406030204" pitchFamily="18" charset="0"/>
                            <a:ea typeface="微软雅黑" panose="020B0503020204020204" pitchFamily="34" charset="-122"/>
                          </a:rPr>
                          <m:t>3</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服从多项分布</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𝑀𝑢𝑙𝑡𝐶𝑜𝑢𝑛𝑡</m:t>
                    </m:r>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𝑚</m:t>
                        </m:r>
                      </m:e>
                    </m:acc>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在给定了来自数据提供的知识</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𝑚</m:t>
                        </m:r>
                      </m:e>
                    </m:acc>
                  </m:oMath>
                </a14:m>
                <a:r>
                  <a:rPr lang="zh-CN" altLang="en-US" dirty="0">
                    <a:latin typeface="微软雅黑" panose="020B0503020204020204" pitchFamily="34" charset="-122"/>
                    <a:ea typeface="微软雅黑" panose="020B0503020204020204" pitchFamily="34" charset="-122"/>
                  </a:rPr>
                  <a:t>后，</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oMath>
                </a14:m>
                <a:r>
                  <a:rPr lang="zh-CN" altLang="en-US" dirty="0">
                    <a:latin typeface="微软雅黑" panose="020B0503020204020204" pitchFamily="34" charset="-122"/>
                    <a:ea typeface="微软雅黑" panose="020B0503020204020204" pitchFamily="34" charset="-122"/>
                  </a:rPr>
                  <a:t>的后验分布变为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𝐷𝑖𝑟</m:t>
                    </m:r>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𝑘</m:t>
                        </m:r>
                      </m:e>
                    </m:acc>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𝑚</m:t>
                        </m:r>
                      </m:e>
                    </m:acc>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以上贝叶斯分析过程的简单直观的表述就是</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𝐷𝑖𝑟</m:t>
                      </m:r>
                      <m:d>
                        <m:dPr>
                          <m:ctrlPr>
                            <a:rPr lang="en-US" altLang="zh-CN" i="1">
                              <a:latin typeface="Cambria Math" panose="02040503050406030204" pitchFamily="18" charset="0"/>
                              <a:ea typeface="微软雅黑" panose="020B0503020204020204" pitchFamily="34" charset="-122"/>
                            </a:rPr>
                          </m:ctrlPr>
                        </m:d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𝑝</m:t>
                              </m:r>
                            </m:e>
                          </m:acc>
                        </m:e>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𝑘</m:t>
                              </m:r>
                            </m:e>
                          </m:acc>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𝑀𝑢𝑙𝑡𝐶𝑜𝑢𝑛𝑡</m:t>
                      </m:r>
                      <m:d>
                        <m:dPr>
                          <m:ctrlPr>
                            <a:rPr lang="en-US" altLang="zh-CN" i="1">
                              <a:latin typeface="Cambria Math" panose="02040503050406030204" pitchFamily="18" charset="0"/>
                              <a:ea typeface="微软雅黑" panose="020B0503020204020204" pitchFamily="34" charset="-122"/>
                            </a:rPr>
                          </m:ctrlPr>
                        </m:d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𝑚</m:t>
                              </m:r>
                            </m:e>
                          </m:acc>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𝐷𝑖𝑟</m:t>
                      </m:r>
                      <m:r>
                        <a:rPr lang="en-US" altLang="zh-CN" i="1">
                          <a:latin typeface="Cambria Math" panose="02040503050406030204" pitchFamily="18" charset="0"/>
                          <a:ea typeface="微软雅黑" panose="020B0503020204020204" pitchFamily="34" charset="-122"/>
                        </a:rPr>
                        <m:t>(</m:t>
                      </m:r>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𝑝</m:t>
                          </m:r>
                        </m:e>
                      </m:acc>
                      <m:r>
                        <a:rPr lang="en-US" altLang="zh-CN" i="1">
                          <a:latin typeface="Cambria Math" panose="02040503050406030204" pitchFamily="18" charset="0"/>
                          <a:ea typeface="微软雅黑" panose="020B0503020204020204" pitchFamily="34" charset="-122"/>
                        </a:rPr>
                        <m:t>|</m:t>
                      </m:r>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𝑘</m:t>
                          </m:r>
                        </m:e>
                      </m:acc>
                      <m:r>
                        <a:rPr lang="en-US" altLang="zh-CN" i="1">
                          <a:latin typeface="Cambria Math" panose="02040503050406030204" pitchFamily="18" charset="0"/>
                          <a:ea typeface="微软雅黑" panose="020B0503020204020204" pitchFamily="34" charset="-122"/>
                        </a:rPr>
                        <m:t>+</m:t>
                      </m:r>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𝑚</m:t>
                          </m:r>
                        </m:e>
                      </m:acc>
                      <m:r>
                        <a:rPr lang="en-US" altLang="zh-CN" i="1">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t>以上式子实际上描述的就是 </a:t>
                </a:r>
                <a:r>
                  <a:rPr lang="en-US" altLang="zh-CN" b="1" dirty="0"/>
                  <a:t>Dirichlet-Multinomial </a:t>
                </a:r>
                <a:r>
                  <a:rPr lang="zh-CN" altLang="en-US" b="1" dirty="0"/>
                  <a:t>共轭</a:t>
                </a:r>
                <a:endParaRPr lang="zh-CN" altLang="en-US"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EB709C68-309C-4B8C-84DB-BFC97BA70592}"/>
                  </a:ext>
                </a:extLst>
              </p:cNvPr>
              <p:cNvSpPr txBox="1">
                <a:spLocks noRot="1" noChangeAspect="1" noMove="1" noResize="1" noEditPoints="1" noAdjustHandles="1" noChangeArrowheads="1" noChangeShapeType="1" noTextEdit="1"/>
              </p:cNvSpPr>
              <p:nvPr/>
            </p:nvSpPr>
            <p:spPr>
              <a:xfrm>
                <a:off x="1142996" y="1274887"/>
                <a:ext cx="9456424" cy="4731103"/>
              </a:xfrm>
              <a:prstGeom prst="rect">
                <a:avLst/>
              </a:prstGeom>
              <a:blipFill>
                <a:blip r:embed="rId3"/>
                <a:stretch>
                  <a:fillRect l="-644" b="-12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3414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四个分布 </a:t>
            </a:r>
            <a:r>
              <a:rPr lang="en-US" altLang="zh-CN" sz="3600" b="1" dirty="0"/>
              <a:t>--- </a:t>
            </a:r>
            <a:r>
              <a:rPr lang="en-US" altLang="zh-CN" b="1" dirty="0"/>
              <a:t>Dirichlet-Multinomial </a:t>
            </a:r>
            <a:r>
              <a:rPr lang="zh-CN" altLang="en-US" b="1" dirty="0"/>
              <a:t>共轭</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31</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709C68-309C-4B8C-84DB-BFC97BA70592}"/>
                  </a:ext>
                </a:extLst>
              </p:cNvPr>
              <p:cNvSpPr txBox="1"/>
              <p:nvPr/>
            </p:nvSpPr>
            <p:spPr>
              <a:xfrm>
                <a:off x="1142996" y="1274887"/>
                <a:ext cx="9456424" cy="4042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一般形式的</a:t>
                </a:r>
                <a:r>
                  <a:rPr lang="en-US" altLang="zh-CN" dirty="0">
                    <a:latin typeface="微软雅黑" panose="020B0503020204020204" pitchFamily="34" charset="-122"/>
                    <a:ea typeface="微软雅黑" panose="020B0503020204020204" pitchFamily="34" charset="-122"/>
                  </a:rPr>
                  <a:t>Dirichlet</a:t>
                </a:r>
                <a:r>
                  <a:rPr lang="zh-CN" altLang="en-US" dirty="0">
                    <a:latin typeface="微软雅黑" panose="020B0503020204020204" pitchFamily="34" charset="-122"/>
                    <a:ea typeface="微软雅黑" panose="020B0503020204020204" pitchFamily="34" charset="-122"/>
                  </a:rPr>
                  <a:t>分布定义如下</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𝐷𝑖𝑟</m:t>
                      </m:r>
                      <m:d>
                        <m:dPr>
                          <m:ctrlPr>
                            <a:rPr lang="en-US" altLang="zh-CN" b="0" i="1" smtClean="0">
                              <a:latin typeface="Cambria Math" panose="02040503050406030204" pitchFamily="18" charset="0"/>
                              <a:ea typeface="微软雅黑" panose="020B0503020204020204" pitchFamily="34" charset="-122"/>
                            </a:rPr>
                          </m:ctrlPr>
                        </m:d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e>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𝛼</m:t>
                              </m:r>
                            </m:e>
                          </m:acc>
                        </m:e>
                      </m:d>
                      <m:r>
                        <a:rPr lang="en-US" altLang="zh-CN" b="0" i="1" smtClean="0">
                          <a:latin typeface="Cambria Math" panose="02040503050406030204" pitchFamily="18" charset="0"/>
                          <a:ea typeface="微软雅黑" panose="020B0503020204020204" pitchFamily="34" charset="-122"/>
                        </a:rPr>
                        <m:t>= </m:t>
                      </m:r>
                      <m:f>
                        <m:fPr>
                          <m:ctrlPr>
                            <a:rPr lang="en-US" altLang="zh-CN" b="0" i="1" smtClean="0">
                              <a:latin typeface="Cambria Math" panose="02040503050406030204" pitchFamily="18" charset="0"/>
                              <a:ea typeface="微软雅黑" panose="020B0503020204020204" pitchFamily="34" charset="-122"/>
                            </a:rPr>
                          </m:ctrlPr>
                        </m:fPr>
                        <m:num>
                          <m:r>
                            <m:rPr>
                              <m:sty m:val="p"/>
                            </m:rPr>
                            <a:rPr lang="en-US" altLang="zh-CN" b="0" i="0" smtClean="0">
                              <a:latin typeface="Cambria Math" panose="02040503050406030204" pitchFamily="18" charset="0"/>
                              <a:ea typeface="微软雅黑" panose="020B0503020204020204" pitchFamily="34" charset="-122"/>
                            </a:rPr>
                            <m:t>Γ</m:t>
                          </m:r>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𝐾</m:t>
                              </m:r>
                            </m:sup>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𝑘</m:t>
                                  </m:r>
                                </m:sub>
                              </m:sSub>
                            </m:e>
                          </m:nary>
                          <m:r>
                            <a:rPr lang="en-US" altLang="zh-CN" b="0" i="1" smtClean="0">
                              <a:latin typeface="Cambria Math" panose="02040503050406030204" pitchFamily="18" charset="0"/>
                              <a:ea typeface="微软雅黑" panose="020B0503020204020204" pitchFamily="34" charset="-122"/>
                            </a:rPr>
                            <m:t>)</m:t>
                          </m:r>
                        </m:num>
                        <m:den>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𝐾</m:t>
                              </m:r>
                            </m:sup>
                            <m:e>
                              <m:r>
                                <m:rPr>
                                  <m:sty m:val="p"/>
                                </m:rPr>
                                <a:rPr lang="en-US" altLang="zh-CN" b="0" i="0" smtClean="0">
                                  <a:latin typeface="Cambria Math" panose="02040503050406030204" pitchFamily="18" charset="0"/>
                                  <a:ea typeface="微软雅黑" panose="020B0503020204020204" pitchFamily="34" charset="-122"/>
                                </a:rPr>
                                <m:t>Γ</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𝑘</m:t>
                                  </m:r>
                                </m:sub>
                              </m:sSub>
                              <m:r>
                                <a:rPr lang="en-US" altLang="zh-CN" b="0" i="1" smtClean="0">
                                  <a:latin typeface="Cambria Math" panose="02040503050406030204" pitchFamily="18" charset="0"/>
                                  <a:ea typeface="微软雅黑" panose="020B0503020204020204" pitchFamily="34" charset="-122"/>
                                </a:rPr>
                                <m:t>)</m:t>
                              </m:r>
                            </m:e>
                          </m:nary>
                        </m:den>
                      </m:f>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𝐾</m:t>
                          </m:r>
                        </m:sup>
                        <m:e>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𝑘</m:t>
                              </m:r>
                            </m:sub>
                            <m:sup>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𝑘</m:t>
                                  </m:r>
                                </m:sub>
                              </m:sSub>
                              <m:r>
                                <a:rPr lang="en-US" altLang="zh-CN" b="0" i="1" smtClean="0">
                                  <a:latin typeface="Cambria Math" panose="02040503050406030204" pitchFamily="18" charset="0"/>
                                  <a:ea typeface="微软雅黑" panose="020B0503020204020204" pitchFamily="34" charset="-122"/>
                                </a:rPr>
                                <m:t>−1</m:t>
                              </m:r>
                            </m:sup>
                          </m:sSubSup>
                        </m:e>
                      </m:nary>
                    </m:oMath>
                  </m:oMathPara>
                </a14:m>
                <a:endParaRPr lang="en-US" altLang="zh-CN" b="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对于给定的</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zh-CN" altLang="en-US" i="1">
                        <a:latin typeface="Cambria Math" panose="02040503050406030204" pitchFamily="18" charset="0"/>
                        <a:ea typeface="微软雅黑" panose="020B0503020204020204" pitchFamily="34" charset="-122"/>
                      </a:rPr>
                      <m:t>和</m:t>
                    </m:r>
                  </m:oMath>
                </a14:m>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，多项分布定义为</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𝑀𝑢𝑙𝑡</m:t>
                      </m:r>
                      <m:d>
                        <m:dPr>
                          <m:ctrlPr>
                            <a:rPr lang="en-US" altLang="zh-CN" b="0" i="1" smtClean="0">
                              <a:latin typeface="Cambria Math" panose="02040503050406030204" pitchFamily="18" charset="0"/>
                              <a:ea typeface="微软雅黑" panose="020B0503020204020204" pitchFamily="34" charset="-122"/>
                            </a:rPr>
                          </m:ctrlPr>
                        </m:d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𝑛</m:t>
                              </m:r>
                            </m:e>
                          </m:acc>
                        </m:e>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𝑁</m:t>
                          </m:r>
                        </m:e>
                      </m:d>
                      <m:r>
                        <a:rPr lang="en-US" altLang="zh-CN" b="0" i="1" smtClean="0">
                          <a:latin typeface="Cambria Math" panose="02040503050406030204" pitchFamily="18" charset="0"/>
                          <a:ea typeface="微软雅黑" panose="020B0503020204020204" pitchFamily="34" charset="-122"/>
                        </a:rPr>
                        <m:t>=(</m:t>
                      </m:r>
                      <m:sPre>
                        <m:sPrePr>
                          <m:ctrlPr>
                            <a:rPr lang="en-US" altLang="zh-CN" b="0" i="1" smtClean="0">
                              <a:latin typeface="Cambria Math" panose="02040503050406030204" pitchFamily="18" charset="0"/>
                              <a:ea typeface="微软雅黑" panose="020B0503020204020204" pitchFamily="34" charset="-122"/>
                            </a:rPr>
                          </m:ctrlPr>
                        </m:sPrePr>
                        <m:sub>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𝑛</m:t>
                              </m:r>
                            </m:e>
                          </m:acc>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m:t>
                          </m:r>
                        </m:e>
                      </m:sPre>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𝑘</m:t>
                                  </m:r>
                                </m:sub>
                              </m:sSub>
                            </m:sup>
                          </m:sSubSup>
                        </m:e>
                      </m:nary>
                    </m:oMath>
                  </m:oMathPara>
                </a14:m>
                <a:endParaRPr lang="en-US" altLang="zh-CN" dirty="0">
                  <a:latin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而</a:t>
                </a:r>
                <a14:m>
                  <m:oMath xmlns:m="http://schemas.openxmlformats.org/officeDocument/2006/math">
                    <m:r>
                      <a:rPr lang="en-US" altLang="zh-CN" i="1">
                        <a:latin typeface="Cambria Math" panose="02040503050406030204" pitchFamily="18" charset="0"/>
                        <a:ea typeface="微软雅黑" panose="020B0503020204020204" pitchFamily="34" charset="-122"/>
                      </a:rPr>
                      <m:t>𝑀𝑢𝑙𝑡</m:t>
                    </m:r>
                    <m:d>
                      <m:dPr>
                        <m:ctrlPr>
                          <a:rPr lang="en-US" altLang="zh-CN" i="1">
                            <a:latin typeface="Cambria Math" panose="02040503050406030204" pitchFamily="18" charset="0"/>
                            <a:ea typeface="微软雅黑" panose="020B0503020204020204" pitchFamily="34" charset="-122"/>
                          </a:rPr>
                        </m:ctrlPr>
                      </m:d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𝑛</m:t>
                            </m:r>
                          </m:e>
                        </m:acc>
                      </m:e>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𝑝</m:t>
                            </m:r>
                          </m:e>
                        </m:acc>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𝑁</m:t>
                        </m:r>
                      </m:e>
                    </m:d>
                    <m:r>
                      <a:rPr lang="zh-CN" altLang="en-US" i="1" smtClean="0">
                        <a:latin typeface="Cambria Math" panose="02040503050406030204" pitchFamily="18" charset="0"/>
                        <a:ea typeface="微软雅黑" panose="020B0503020204020204" pitchFamily="34" charset="-122"/>
                      </a:rPr>
                      <m:t>和</m:t>
                    </m:r>
                    <m:r>
                      <a:rPr lang="en-US" altLang="zh-CN" i="1">
                        <a:latin typeface="Cambria Math" panose="02040503050406030204" pitchFamily="18" charset="0"/>
                        <a:ea typeface="微软雅黑" panose="020B0503020204020204" pitchFamily="34" charset="-122"/>
                      </a:rPr>
                      <m:t>𝐷𝑖𝑟</m:t>
                    </m:r>
                    <m:d>
                      <m:dPr>
                        <m:ctrlPr>
                          <a:rPr lang="en-US" altLang="zh-CN" i="1">
                            <a:latin typeface="Cambria Math" panose="02040503050406030204" pitchFamily="18" charset="0"/>
                            <a:ea typeface="微软雅黑" panose="020B0503020204020204" pitchFamily="34" charset="-122"/>
                          </a:rPr>
                        </m:ctrlPr>
                      </m:d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𝑝</m:t>
                            </m:r>
                          </m:e>
                        </m:acc>
                      </m:e>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𝛼</m:t>
                            </m:r>
                          </m:e>
                        </m:acc>
                      </m:e>
                    </m:d>
                    <m:r>
                      <a:rPr lang="zh-CN" altLang="en-US" i="1" smtClean="0">
                        <a:latin typeface="Cambria Math" panose="02040503050406030204" pitchFamily="18" charset="0"/>
                        <a:ea typeface="微软雅黑" panose="020B0503020204020204" pitchFamily="34" charset="-122"/>
                      </a:rPr>
                      <m:t>这两个分布是</m:t>
                    </m:r>
                  </m:oMath>
                </a14:m>
                <a:r>
                  <a:rPr lang="zh-CN" altLang="en-US" dirty="0">
                    <a:latin typeface="微软雅黑" panose="020B0503020204020204" pitchFamily="34" charset="-122"/>
                    <a:ea typeface="微软雅黑" panose="020B0503020204020204" pitchFamily="34" charset="-122"/>
                  </a:rPr>
                  <a:t>共轭关系</a:t>
                </a:r>
              </a:p>
            </p:txBody>
          </p:sp>
        </mc:Choice>
        <mc:Fallback xmlns="">
          <p:sp>
            <p:nvSpPr>
              <p:cNvPr id="8" name="文本框 7">
                <a:extLst>
                  <a:ext uri="{FF2B5EF4-FFF2-40B4-BE49-F238E27FC236}">
                    <a16:creationId xmlns:a16="http://schemas.microsoft.com/office/drawing/2014/main" id="{EB709C68-309C-4B8C-84DB-BFC97BA70592}"/>
                  </a:ext>
                </a:extLst>
              </p:cNvPr>
              <p:cNvSpPr txBox="1">
                <a:spLocks noRot="1" noChangeAspect="1" noMove="1" noResize="1" noEditPoints="1" noAdjustHandles="1" noChangeArrowheads="1" noChangeShapeType="1" noTextEdit="1"/>
              </p:cNvSpPr>
              <p:nvPr/>
            </p:nvSpPr>
            <p:spPr>
              <a:xfrm>
                <a:off x="1142996" y="1274887"/>
                <a:ext cx="9456424" cy="4042966"/>
              </a:xfrm>
              <a:prstGeom prst="rect">
                <a:avLst/>
              </a:prstGeom>
              <a:blipFill>
                <a:blip r:embed="rId3"/>
                <a:stretch>
                  <a:fillRect l="-515" b="-1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6803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四个分布 </a:t>
            </a:r>
            <a:r>
              <a:rPr lang="en-US" altLang="zh-CN" sz="3600" b="1" dirty="0"/>
              <a:t>--- </a:t>
            </a:r>
            <a:r>
              <a:rPr lang="en-US" altLang="zh-CN" b="1" dirty="0"/>
              <a:t>Beta/Dirichlet </a:t>
            </a:r>
            <a:r>
              <a:rPr lang="zh-CN" altLang="en-US" b="1" dirty="0"/>
              <a:t>分布的一个性质</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32</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709C68-309C-4B8C-84DB-BFC97BA70592}"/>
                  </a:ext>
                </a:extLst>
              </p:cNvPr>
              <p:cNvSpPr txBox="1"/>
              <p:nvPr/>
            </p:nvSpPr>
            <p:spPr>
              <a:xfrm>
                <a:off x="1142996" y="1274887"/>
                <a:ext cx="9456424" cy="495725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如果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𝐵𝑒𝑡𝑎</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𝑡</m:t>
                        </m:r>
                      </m:e>
                      <m:e>
                        <m:r>
                          <a:rPr lang="en-US" altLang="zh-CN" b="0" i="1" smtClean="0">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𝛽</m:t>
                        </m:r>
                      </m:e>
                    </m:d>
                    <m:r>
                      <a:rPr lang="zh-CN" altLang="en-US"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则</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𝐸</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𝑝</m:t>
                          </m:r>
                        </m:e>
                      </m:d>
                      <m:r>
                        <a:rPr lang="en-US" altLang="zh-CN" b="0" i="1" smtClean="0">
                          <a:latin typeface="Cambria Math" panose="02040503050406030204" pitchFamily="18" charset="0"/>
                          <a:ea typeface="微软雅黑" panose="020B0503020204020204" pitchFamily="34" charset="-122"/>
                        </a:rPr>
                        <m:t> = </m:t>
                      </m:r>
                      <m:nary>
                        <m:naryPr>
                          <m:limLoc m:val="undOvr"/>
                          <m:ctrlPr>
                            <a:rPr lang="en-US" altLang="zh-CN" b="0" i="1" smtClean="0">
                              <a:latin typeface="Cambria Math" panose="02040503050406030204" pitchFamily="18" charset="0"/>
                              <a:ea typeface="微软雅黑" panose="020B0503020204020204" pitchFamily="34" charset="-122"/>
                            </a:rPr>
                          </m:ctrlPr>
                        </m:naryPr>
                        <m:sub>
                          <m:r>
                            <m:rPr>
                              <m:brk m:alnAt="24"/>
                            </m:rPr>
                            <a:rPr lang="en-US" altLang="zh-CN" b="0" i="1" smtClean="0">
                              <a:latin typeface="Cambria Math" panose="02040503050406030204" pitchFamily="18" charset="0"/>
                              <a:ea typeface="微软雅黑" panose="020B0503020204020204" pitchFamily="34" charset="-122"/>
                            </a:rPr>
                            <m:t>0</m:t>
                          </m:r>
                        </m:sub>
                        <m:sup>
                          <m:r>
                            <a:rPr lang="en-US" altLang="zh-CN" b="0" i="1" smtClean="0">
                              <a:latin typeface="Cambria Math" panose="02040503050406030204" pitchFamily="18" charset="0"/>
                              <a:ea typeface="微软雅黑" panose="020B0503020204020204" pitchFamily="34" charset="-122"/>
                            </a:rPr>
                            <m:t>1</m:t>
                          </m:r>
                        </m:sup>
                        <m:e>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𝐵𝑒𝑡𝑎</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𝑡</m:t>
                              </m:r>
                            </m:e>
                            <m:e>
                              <m:r>
                                <a:rPr lang="en-US" altLang="zh-CN" b="0" i="1" smtClean="0">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𝛽</m:t>
                              </m:r>
                            </m:e>
                          </m:d>
                          <m:r>
                            <a:rPr lang="en-US" altLang="zh-CN" b="0" i="1" smtClean="0">
                              <a:latin typeface="Cambria Math" panose="02040503050406030204" pitchFamily="18" charset="0"/>
                              <a:ea typeface="微软雅黑" panose="020B0503020204020204" pitchFamily="34" charset="-122"/>
                            </a:rPr>
                            <m:t>𝑑𝑡</m:t>
                          </m:r>
                          <m:r>
                            <a:rPr lang="en-US" altLang="zh-CN" b="0" i="1" smtClean="0">
                              <a:latin typeface="Cambria Math" panose="02040503050406030204" pitchFamily="18" charset="0"/>
                              <a:ea typeface="微软雅黑" panose="020B0503020204020204" pitchFamily="34" charset="-122"/>
                            </a:rPr>
                            <m:t> </m:t>
                          </m:r>
                        </m:e>
                      </m:nary>
                      <m:r>
                        <m:rPr>
                          <m:aln/>
                        </m:rP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 </m:t>
                      </m:r>
                      <m:nary>
                        <m:naryPr>
                          <m:limLoc m:val="undOvr"/>
                          <m:ctrlPr>
                            <a:rPr lang="en-US" altLang="zh-CN" i="1">
                              <a:latin typeface="Cambria Math" panose="02040503050406030204" pitchFamily="18" charset="0"/>
                              <a:ea typeface="微软雅黑" panose="020B0503020204020204" pitchFamily="34" charset="-122"/>
                            </a:rPr>
                          </m:ctrlPr>
                        </m:naryPr>
                        <m:sub>
                          <m:r>
                            <m:rPr>
                              <m:brk m:alnAt="24"/>
                            </m:rPr>
                            <a:rPr lang="en-US" altLang="zh-CN" i="1">
                              <a:latin typeface="Cambria Math" panose="02040503050406030204" pitchFamily="18" charset="0"/>
                              <a:ea typeface="微软雅黑" panose="020B0503020204020204" pitchFamily="34" charset="-122"/>
                            </a:rPr>
                            <m:t>0</m:t>
                          </m:r>
                        </m:sub>
                        <m:sup>
                          <m:r>
                            <a:rPr lang="en-US" altLang="zh-CN" i="1">
                              <a:latin typeface="Cambria Math" panose="02040503050406030204" pitchFamily="18" charset="0"/>
                              <a:ea typeface="微软雅黑" panose="020B0503020204020204" pitchFamily="34" charset="-122"/>
                            </a:rPr>
                            <m:t>1</m:t>
                          </m:r>
                        </m:sup>
                        <m:e>
                          <m:r>
                            <a:rPr lang="en-US" altLang="zh-CN" i="1">
                              <a:latin typeface="Cambria Math" panose="02040503050406030204" pitchFamily="18" charset="0"/>
                              <a:ea typeface="微软雅黑" panose="020B0503020204020204" pitchFamily="34" charset="-122"/>
                            </a:rPr>
                            <m:t>𝑡</m:t>
                          </m:r>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𝛽</m:t>
                                  </m:r>
                                </m:e>
                              </m:d>
                            </m:num>
                            <m:den>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e>
                              </m:d>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𝛽</m:t>
                                  </m:r>
                                </m:e>
                              </m:d>
                            </m:den>
                          </m:f>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𝑡</m:t>
                              </m:r>
                            </m:e>
                            <m:sup>
                              <m:r>
                                <a:rPr lang="en-US" altLang="zh-CN" i="1">
                                  <a:latin typeface="Cambria Math" panose="02040503050406030204" pitchFamily="18" charset="0"/>
                                  <a:ea typeface="微软雅黑" panose="020B0503020204020204" pitchFamily="34" charset="-122"/>
                                </a:rPr>
                                <m:t>𝛼</m:t>
                              </m:r>
                              <m:r>
                                <a:rPr lang="en-US" altLang="zh-CN" i="1">
                                  <a:latin typeface="Cambria Math" panose="02040503050406030204" pitchFamily="18" charset="0"/>
                                  <a:ea typeface="微软雅黑" panose="020B0503020204020204" pitchFamily="34" charset="-122"/>
                                </a:rPr>
                                <m:t>−1</m:t>
                              </m:r>
                            </m:sup>
                          </m:sSup>
                          <m:sSup>
                            <m:sSupPr>
                              <m:ctrlPr>
                                <a:rPr lang="en-US" altLang="zh-CN" i="1">
                                  <a:latin typeface="Cambria Math" panose="02040503050406030204" pitchFamily="18" charset="0"/>
                                  <a:ea typeface="微软雅黑" panose="020B0503020204020204" pitchFamily="34" charset="-122"/>
                                </a:rPr>
                              </m:ctrlPr>
                            </m:sSupPr>
                            <m:e>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1−</m:t>
                                  </m:r>
                                  <m:r>
                                    <a:rPr lang="en-US" altLang="zh-CN" i="1">
                                      <a:latin typeface="Cambria Math" panose="02040503050406030204" pitchFamily="18" charset="0"/>
                                      <a:ea typeface="微软雅黑" panose="020B0503020204020204" pitchFamily="34" charset="-122"/>
                                    </a:rPr>
                                    <m:t>𝑡</m:t>
                                  </m:r>
                                </m:e>
                              </m:d>
                            </m:e>
                            <m:sup>
                              <m:r>
                                <a:rPr lang="en-US" altLang="zh-CN" i="1">
                                  <a:latin typeface="Cambria Math" panose="02040503050406030204" pitchFamily="18" charset="0"/>
                                  <a:ea typeface="微软雅黑" panose="020B0503020204020204" pitchFamily="34" charset="-122"/>
                                </a:rPr>
                                <m:t>𝛽</m:t>
                              </m:r>
                              <m:r>
                                <a:rPr lang="en-US" altLang="zh-CN" i="1">
                                  <a:latin typeface="Cambria Math" panose="02040503050406030204" pitchFamily="18" charset="0"/>
                                  <a:ea typeface="微软雅黑" panose="020B0503020204020204" pitchFamily="34" charset="-122"/>
                                </a:rPr>
                                <m:t>−1</m:t>
                              </m:r>
                            </m:sup>
                          </m:sSup>
                          <m:r>
                            <a:rPr lang="en-US" altLang="zh-CN" i="1">
                              <a:latin typeface="Cambria Math" panose="02040503050406030204" pitchFamily="18" charset="0"/>
                              <a:ea typeface="微软雅黑" panose="020B0503020204020204" pitchFamily="34" charset="-122"/>
                            </a:rPr>
                            <m:t>𝑑𝑡</m:t>
                          </m:r>
                          <m:r>
                            <a:rPr lang="en-US" altLang="zh-CN" i="1">
                              <a:latin typeface="Cambria Math" panose="02040503050406030204" pitchFamily="18" charset="0"/>
                              <a:ea typeface="微软雅黑" panose="020B0503020204020204" pitchFamily="34" charset="-122"/>
                            </a:rPr>
                            <m:t> </m:t>
                          </m:r>
                        </m:e>
                      </m:nary>
                      <m:r>
                        <a:rPr lang="en-US" altLang="zh-CN" b="0" i="1" smtClean="0">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𝛽</m:t>
                              </m:r>
                            </m:e>
                          </m:d>
                        </m:num>
                        <m:den>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e>
                          </m:d>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𝛽</m:t>
                              </m:r>
                            </m:e>
                          </m:d>
                        </m:den>
                      </m:f>
                      <m:nary>
                        <m:naryPr>
                          <m:limLoc m:val="undOvr"/>
                          <m:ctrlPr>
                            <a:rPr lang="en-US" altLang="zh-CN" b="0" i="1" smtClean="0">
                              <a:latin typeface="Cambria Math" panose="02040503050406030204" pitchFamily="18" charset="0"/>
                              <a:ea typeface="微软雅黑" panose="020B0503020204020204" pitchFamily="34" charset="-122"/>
                            </a:rPr>
                          </m:ctrlPr>
                        </m:naryPr>
                        <m:sub>
                          <m:r>
                            <m:rPr>
                              <m:brk m:alnAt="24"/>
                            </m:rPr>
                            <a:rPr lang="en-US" altLang="zh-CN" b="0" i="1" smtClean="0">
                              <a:latin typeface="Cambria Math" panose="02040503050406030204" pitchFamily="18" charset="0"/>
                              <a:ea typeface="微软雅黑" panose="020B0503020204020204" pitchFamily="34" charset="-122"/>
                            </a:rPr>
                            <m:t>0</m:t>
                          </m:r>
                        </m:sub>
                        <m:sup>
                          <m:r>
                            <a:rPr lang="en-US" altLang="zh-CN" b="0" i="1" smtClean="0">
                              <a:latin typeface="Cambria Math" panose="02040503050406030204" pitchFamily="18" charset="0"/>
                              <a:ea typeface="微软雅黑" panose="020B0503020204020204" pitchFamily="34" charset="-122"/>
                            </a:rPr>
                            <m:t>1</m:t>
                          </m:r>
                        </m:sup>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𝑡</m:t>
                              </m:r>
                            </m:e>
                            <m:sup>
                              <m:r>
                                <a:rPr lang="en-US" altLang="zh-CN" b="0" i="1" smtClean="0">
                                  <a:latin typeface="Cambria Math" panose="02040503050406030204" pitchFamily="18" charset="0"/>
                                  <a:ea typeface="微软雅黑" panose="020B0503020204020204" pitchFamily="34" charset="-122"/>
                                </a:rPr>
                                <m:t>𝛼</m:t>
                              </m:r>
                            </m:sup>
                          </m:sSup>
                          <m:sSup>
                            <m:sSupPr>
                              <m:ctrlPr>
                                <a:rPr lang="en-US" altLang="zh-CN" b="0" i="1" smtClean="0">
                                  <a:latin typeface="Cambria Math" panose="02040503050406030204" pitchFamily="18" charset="0"/>
                                  <a:ea typeface="微软雅黑" panose="020B0503020204020204" pitchFamily="34" charset="-122"/>
                                </a:rPr>
                              </m:ctrlPr>
                            </m:sSupPr>
                            <m:e>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𝑡</m:t>
                                  </m:r>
                                </m:e>
                              </m:d>
                            </m:e>
                            <m:sup>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𝛽</m:t>
                              </m:r>
                              <m:r>
                                <a:rPr lang="en-US" altLang="zh-CN" b="0" i="1" smtClean="0">
                                  <a:latin typeface="Cambria Math" panose="02040503050406030204" pitchFamily="18" charset="0"/>
                                  <a:ea typeface="微软雅黑" panose="020B0503020204020204" pitchFamily="34" charset="-122"/>
                                </a:rPr>
                                <m:t>−1)</m:t>
                              </m:r>
                            </m:sup>
                          </m:sSup>
                          <m:r>
                            <a:rPr lang="en-US" altLang="zh-CN" b="0" i="1" smtClean="0">
                              <a:latin typeface="Cambria Math" panose="02040503050406030204" pitchFamily="18" charset="0"/>
                              <a:ea typeface="微软雅黑" panose="020B0503020204020204" pitchFamily="34" charset="-122"/>
                            </a:rPr>
                            <m:t>𝑑𝑡</m:t>
                          </m:r>
                        </m:e>
                      </m:nary>
                      <m:r>
                        <a:rPr lang="en-US" altLang="zh-CN" b="0" i="1" smtClean="0">
                          <a:latin typeface="Cambria Math" panose="02040503050406030204" pitchFamily="18" charset="0"/>
                          <a:ea typeface="微软雅黑" panose="020B0503020204020204" pitchFamily="34" charset="-122"/>
                        </a:rPr>
                        <m:t>  </m:t>
                      </m:r>
                    </m:oMath>
                  </m:oMathPara>
                </a14:m>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上式右边的积分对应到概率分布 </a:t>
                </a:r>
                <a:r>
                  <a:rPr lang="en-US" altLang="zh-CN" dirty="0">
                    <a:latin typeface="微软雅黑" panose="020B0503020204020204" pitchFamily="34" charset="-122"/>
                    <a:ea typeface="微软雅黑" panose="020B0503020204020204" pitchFamily="34" charset="-122"/>
                  </a:rPr>
                  <a:t>Beta(t|α+1,β)</a:t>
                </a:r>
                <a:r>
                  <a:rPr lang="zh-CN" altLang="en-US" dirty="0">
                    <a:latin typeface="微软雅黑" panose="020B0503020204020204" pitchFamily="34" charset="-122"/>
                    <a:ea typeface="微软雅黑" panose="020B0503020204020204" pitchFamily="34" charset="-122"/>
                  </a:rPr>
                  <a:t>，对于这个分布，我们有</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nary>
                        <m:naryPr>
                          <m:limLoc m:val="undOvr"/>
                          <m:ctrlPr>
                            <a:rPr lang="en-US" altLang="zh-CN" i="1">
                              <a:latin typeface="Cambria Math" panose="02040503050406030204" pitchFamily="18" charset="0"/>
                              <a:ea typeface="微软雅黑" panose="020B0503020204020204" pitchFamily="34" charset="-122"/>
                            </a:rPr>
                          </m:ctrlPr>
                        </m:naryPr>
                        <m:sub>
                          <m:r>
                            <m:rPr>
                              <m:brk m:alnAt="24"/>
                            </m:rPr>
                            <a:rPr lang="en-US" altLang="zh-CN" i="1">
                              <a:latin typeface="Cambria Math" panose="02040503050406030204" pitchFamily="18" charset="0"/>
                              <a:ea typeface="微软雅黑" panose="020B0503020204020204" pitchFamily="34" charset="-122"/>
                            </a:rPr>
                            <m:t>0</m:t>
                          </m:r>
                        </m:sub>
                        <m:sup>
                          <m:r>
                            <a:rPr lang="en-US" altLang="zh-CN" i="1">
                              <a:latin typeface="Cambria Math" panose="02040503050406030204" pitchFamily="18" charset="0"/>
                              <a:ea typeface="微软雅黑" panose="020B0503020204020204" pitchFamily="34" charset="-122"/>
                            </a:rPr>
                            <m:t>1</m:t>
                          </m:r>
                        </m:sup>
                        <m:e>
                          <m:f>
                            <m:fPr>
                              <m:ctrlPr>
                                <a:rPr lang="en-US" altLang="zh-CN" i="1">
                                  <a:latin typeface="Cambria Math" panose="02040503050406030204" pitchFamily="18" charset="0"/>
                                  <a:ea typeface="微软雅黑" panose="020B0503020204020204" pitchFamily="34" charset="-122"/>
                                </a:rPr>
                              </m:ctrlPr>
                            </m:fPr>
                            <m:num>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𝛽</m:t>
                                  </m:r>
                                  <m:r>
                                    <a:rPr lang="en-US" altLang="zh-CN" b="0" i="1" smtClean="0">
                                      <a:latin typeface="Cambria Math" panose="02040503050406030204" pitchFamily="18" charset="0"/>
                                      <a:ea typeface="微软雅黑" panose="020B0503020204020204" pitchFamily="34" charset="-122"/>
                                    </a:rPr>
                                    <m:t>+1</m:t>
                                  </m:r>
                                </m:e>
                              </m:d>
                            </m:num>
                            <m:den>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+1</m:t>
                                  </m:r>
                                </m:e>
                              </m:d>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𝛽</m:t>
                                  </m:r>
                                </m:e>
                              </m:d>
                            </m:den>
                          </m:f>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𝑡</m:t>
                              </m:r>
                            </m:e>
                            <m:sup>
                              <m:r>
                                <a:rPr lang="en-US" altLang="zh-CN" i="1">
                                  <a:latin typeface="Cambria Math" panose="02040503050406030204" pitchFamily="18" charset="0"/>
                                  <a:ea typeface="微软雅黑" panose="020B0503020204020204" pitchFamily="34" charset="-122"/>
                                </a:rPr>
                                <m:t>𝛼</m:t>
                              </m:r>
                            </m:sup>
                          </m:sSup>
                          <m:sSup>
                            <m:sSupPr>
                              <m:ctrlPr>
                                <a:rPr lang="en-US" altLang="zh-CN" i="1">
                                  <a:latin typeface="Cambria Math" panose="02040503050406030204" pitchFamily="18" charset="0"/>
                                  <a:ea typeface="微软雅黑" panose="020B0503020204020204" pitchFamily="34" charset="-122"/>
                                </a:rPr>
                              </m:ctrlPr>
                            </m:sSupPr>
                            <m:e>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1−</m:t>
                                  </m:r>
                                  <m:r>
                                    <a:rPr lang="en-US" altLang="zh-CN" i="1">
                                      <a:latin typeface="Cambria Math" panose="02040503050406030204" pitchFamily="18" charset="0"/>
                                      <a:ea typeface="微软雅黑" panose="020B0503020204020204" pitchFamily="34" charset="-122"/>
                                    </a:rPr>
                                    <m:t>𝑡</m:t>
                                  </m:r>
                                </m:e>
                              </m:d>
                            </m:e>
                            <m:sup>
                              <m:r>
                                <a:rPr lang="en-US" altLang="zh-CN" i="1">
                                  <a:latin typeface="Cambria Math" panose="02040503050406030204" pitchFamily="18" charset="0"/>
                                  <a:ea typeface="微软雅黑" panose="020B0503020204020204" pitchFamily="34" charset="-122"/>
                                </a:rPr>
                                <m:t>𝛽</m:t>
                              </m:r>
                              <m:r>
                                <a:rPr lang="en-US" altLang="zh-CN" i="1">
                                  <a:latin typeface="Cambria Math" panose="02040503050406030204" pitchFamily="18" charset="0"/>
                                  <a:ea typeface="微软雅黑" panose="020B0503020204020204" pitchFamily="34" charset="-122"/>
                                </a:rPr>
                                <m:t>−1</m:t>
                              </m:r>
                            </m:sup>
                          </m:sSup>
                          <m:r>
                            <a:rPr lang="en-US" altLang="zh-CN" i="1">
                              <a:latin typeface="Cambria Math" panose="02040503050406030204" pitchFamily="18" charset="0"/>
                              <a:ea typeface="微软雅黑" panose="020B0503020204020204" pitchFamily="34" charset="-122"/>
                            </a:rPr>
                            <m:t>𝑑𝑡</m:t>
                          </m:r>
                          <m:r>
                            <a:rPr lang="en-US" altLang="zh-CN" i="1">
                              <a:latin typeface="Cambria Math" panose="02040503050406030204" pitchFamily="18" charset="0"/>
                              <a:ea typeface="微软雅黑" panose="020B0503020204020204" pitchFamily="34" charset="-122"/>
                            </a:rPr>
                            <m:t> </m:t>
                          </m:r>
                        </m:e>
                      </m:nary>
                      <m:r>
                        <a:rPr lang="en-US" altLang="zh-CN" b="0" i="1" smtClean="0">
                          <a:latin typeface="Cambria Math" panose="02040503050406030204" pitchFamily="18" charset="0"/>
                          <a:ea typeface="微软雅黑" panose="020B0503020204020204" pitchFamily="34" charset="-122"/>
                        </a:rPr>
                        <m:t>=1</m:t>
                      </m:r>
                    </m:oMath>
                  </m:oMathPara>
                </a14:m>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把上式带入</a:t>
                </a:r>
                <a:r>
                  <a:rPr lang="en-US" altLang="zh-CN" dirty="0">
                    <a:latin typeface="微软雅黑" panose="020B0503020204020204" pitchFamily="34" charset="-122"/>
                    <a:ea typeface="微软雅黑" panose="020B0503020204020204" pitchFamily="34" charset="-122"/>
                  </a:rPr>
                  <a:t>E(p)</a:t>
                </a:r>
                <a:r>
                  <a:rPr lang="zh-CN" altLang="en-US" dirty="0">
                    <a:latin typeface="微软雅黑" panose="020B0503020204020204" pitchFamily="34" charset="-122"/>
                    <a:ea typeface="微软雅黑" panose="020B0503020204020204" pitchFamily="34" charset="-122"/>
                  </a:rPr>
                  <a:t>的计算，得到</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𝐸</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𝑝</m:t>
                          </m:r>
                        </m:e>
                      </m:d>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f>
                            <m:fPr>
                              <m:ctrlPr>
                                <a:rPr lang="en-US" altLang="zh-CN" i="1">
                                  <a:latin typeface="Cambria Math" panose="02040503050406030204" pitchFamily="18" charset="0"/>
                                  <a:ea typeface="微软雅黑" panose="020B0503020204020204" pitchFamily="34" charset="-122"/>
                                </a:rPr>
                              </m:ctrlPr>
                            </m:fPr>
                            <m:num>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𝛽</m:t>
                                  </m:r>
                                </m:e>
                              </m:d>
                            </m:num>
                            <m:den>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e>
                              </m:d>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𝛽</m:t>
                                  </m:r>
                                </m:e>
                              </m:d>
                            </m:den>
                          </m:f>
                        </m:e>
                      </m:acc>
                      <m:f>
                        <m:fPr>
                          <m:ctrlPr>
                            <a:rPr lang="en-US" altLang="zh-CN" i="1">
                              <a:latin typeface="Cambria Math" panose="02040503050406030204" pitchFamily="18" charset="0"/>
                              <a:ea typeface="微软雅黑" panose="020B0503020204020204" pitchFamily="34" charset="-122"/>
                            </a:rPr>
                          </m:ctrlPr>
                        </m:fPr>
                        <m:num>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+1</m:t>
                              </m:r>
                            </m:e>
                          </m:d>
                          <m:r>
                            <m:rPr>
                              <m:sty m:val="p"/>
                            </m:rPr>
                            <a:rPr lang="en-US" altLang="zh-CN" b="0" i="0" smtClean="0">
                              <a:latin typeface="Cambria Math" panose="02040503050406030204" pitchFamily="18" charset="0"/>
                              <a:ea typeface="微软雅黑" panose="020B0503020204020204" pitchFamily="34" charset="-122"/>
                            </a:rPr>
                            <m:t>Γ</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𝛽</m:t>
                              </m:r>
                            </m:e>
                          </m:d>
                        </m:num>
                        <m:den>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𝛽</m:t>
                              </m:r>
                              <m:r>
                                <a:rPr lang="en-US" altLang="zh-CN" b="0" i="1" smtClean="0">
                                  <a:latin typeface="Cambria Math" panose="02040503050406030204" pitchFamily="18" charset="0"/>
                                  <a:ea typeface="微软雅黑" panose="020B0503020204020204" pitchFamily="34" charset="-122"/>
                                </a:rPr>
                                <m:t>+ 1</m:t>
                              </m:r>
                            </m:e>
                          </m:d>
                        </m:den>
                      </m:f>
                      <m:r>
                        <a:rPr lang="en-US" altLang="zh-CN" b="0" i="1" smtClean="0">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𝛽</m:t>
                              </m:r>
                            </m:e>
                          </m:d>
                        </m:num>
                        <m:den>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𝛽</m:t>
                              </m:r>
                              <m:r>
                                <a:rPr lang="en-US" altLang="zh-CN" b="0" i="1" smtClean="0">
                                  <a:latin typeface="Cambria Math" panose="02040503050406030204" pitchFamily="18" charset="0"/>
                                  <a:ea typeface="微软雅黑" panose="020B0503020204020204" pitchFamily="34" charset="-122"/>
                                </a:rPr>
                                <m:t>+ 1</m:t>
                              </m:r>
                            </m:e>
                          </m:d>
                        </m:den>
                      </m:f>
                      <m:f>
                        <m:fPr>
                          <m:ctrlPr>
                            <a:rPr lang="en-US" altLang="zh-CN" i="1">
                              <a:latin typeface="Cambria Math" panose="02040503050406030204" pitchFamily="18" charset="0"/>
                              <a:ea typeface="微软雅黑" panose="020B0503020204020204" pitchFamily="34" charset="-122"/>
                            </a:rPr>
                          </m:ctrlPr>
                        </m:fPr>
                        <m:num>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r>
                                <a:rPr lang="en-US" altLang="zh-CN" i="1">
                                  <a:latin typeface="Cambria Math" panose="02040503050406030204" pitchFamily="18" charset="0"/>
                                  <a:ea typeface="微软雅黑" panose="020B0503020204020204" pitchFamily="34" charset="-122"/>
                                </a:rPr>
                                <m:t>+1</m:t>
                              </m:r>
                            </m:e>
                          </m:d>
                        </m:num>
                        <m:den>
                          <m:r>
                            <m:rPr>
                              <m:sty m:val="p"/>
                            </m:rPr>
                            <a:rPr lang="en-US" altLang="zh-CN">
                              <a:latin typeface="Cambria Math" panose="02040503050406030204" pitchFamily="18" charset="0"/>
                              <a:ea typeface="微软雅黑" panose="020B0503020204020204" pitchFamily="34" charset="-122"/>
                            </a:rPr>
                            <m:t>Γ</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𝛼</m:t>
                              </m:r>
                            </m:e>
                          </m:d>
                        </m:den>
                      </m:f>
                      <m:r>
                        <a:rPr lang="en-US" altLang="zh-CN" b="0" i="1" smtClean="0">
                          <a:latin typeface="Cambria Math" panose="02040503050406030204" pitchFamily="18" charset="0"/>
                          <a:ea typeface="微软雅黑" panose="020B0503020204020204" pitchFamily="34" charset="-122"/>
                        </a:rPr>
                        <m:t> = </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𝛼</m:t>
                          </m:r>
                        </m:num>
                        <m:den>
                          <m:r>
                            <a:rPr lang="en-US" altLang="zh-CN" b="0" i="1" smtClean="0">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m:t>
                          </m:r>
                          <m:r>
                            <m:rPr>
                              <m:lit/>
                            </m:rP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𝛽</m:t>
                          </m:r>
                          <m:r>
                            <a:rPr lang="en-US" altLang="zh-CN" b="0" i="1" smtClean="0">
                              <a:latin typeface="Cambria Math" panose="02040503050406030204" pitchFamily="18" charset="0"/>
                              <a:ea typeface="微软雅黑" panose="020B0503020204020204" pitchFamily="34" charset="-122"/>
                            </a:rPr>
                            <m:t> </m:t>
                          </m:r>
                        </m:den>
                      </m:f>
                    </m:oMath>
                  </m:oMathPara>
                </a14:m>
                <a:endParaRPr lang="en-US" altLang="zh-CN" dirty="0">
                  <a:latin typeface="微软雅黑" panose="020B0503020204020204" pitchFamily="34" charset="-122"/>
                  <a:ea typeface="微软雅黑" panose="020B0503020204020204" pitchFamily="34" charset="-122"/>
                </a:endParaRPr>
              </a:p>
              <a:p>
                <a:r>
                  <a:rPr lang="en-US" altLang="zh-CN" dirty="0"/>
                  <a:t>Dirichlet </a:t>
                </a:r>
                <a:r>
                  <a:rPr lang="zh-CN" altLang="en-US" dirty="0"/>
                  <a:t>分布也有类似的结论，如果</a:t>
                </a:r>
                <a14:m>
                  <m:oMath xmlns:m="http://schemas.openxmlformats.org/officeDocument/2006/math">
                    <m:acc>
                      <m:accPr>
                        <m:chr m:val="⃗"/>
                        <m:ctrlPr>
                          <a:rPr lang="en-US" altLang="zh-CN" i="1">
                            <a:latin typeface="Cambria Math" panose="02040503050406030204" pitchFamily="18" charset="0"/>
                          </a:rPr>
                        </m:ctrlPr>
                      </m:accPr>
                      <m:e>
                        <m:r>
                          <m:rPr>
                            <m:sty m:val="p"/>
                          </m:rPr>
                          <a:rPr lang="en-US" altLang="zh-CN">
                            <a:latin typeface="Cambria Math" panose="02040503050406030204" pitchFamily="18" charset="0"/>
                          </a:rPr>
                          <m:t>p</m:t>
                        </m:r>
                      </m:e>
                    </m:acc>
                    <m:r>
                      <a:rPr lang="en-US" altLang="zh-CN">
                        <a:latin typeface="Cambria Math" panose="02040503050406030204" pitchFamily="18" charset="0"/>
                      </a:rPr>
                      <m:t>~</m:t>
                    </m:r>
                    <m:r>
                      <a:rPr lang="en-US" altLang="zh-CN">
                        <a:latin typeface="Cambria Math" panose="02040503050406030204" pitchFamily="18" charset="0"/>
                      </a:rPr>
                      <m:t>𝐷𝑖𝑟</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𝑝</m:t>
                            </m:r>
                          </m:e>
                        </m:acc>
                      </m:e>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𝛼</m:t>
                            </m:r>
                          </m:e>
                        </m:acc>
                      </m:e>
                    </m:d>
                    <m:r>
                      <a:rPr lang="zh-CN" altLang="en-US">
                        <a:latin typeface="Cambria Math" panose="02040503050406030204" pitchFamily="18" charset="0"/>
                      </a:rPr>
                      <m:t>，同样</m:t>
                    </m:r>
                  </m:oMath>
                </a14:m>
                <a:r>
                  <a:rPr lang="zh-CN" altLang="en-US" dirty="0"/>
                  <a:t>可以证明</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m:t>
                                  </m:r>
                                  <m:r>
                                    <m:rPr>
                                      <m:brk m:alnAt="25"/>
                                    </m:rP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nary>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2 </m:t>
                                  </m:r>
                                </m:sub>
                              </m:sSub>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m:t>
                                  </m:r>
                                  <m:r>
                                    <m:rPr>
                                      <m:brk m:alnAt="25"/>
                                    </m:rP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nary>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m:t>
                                  </m:r>
                                  <m:r>
                                    <m:rPr>
                                      <m:brk m:alnAt="25"/>
                                    </m:rP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nary>
                            </m:den>
                          </m:f>
                          <m:r>
                            <a:rPr lang="en-US" altLang="zh-CN" i="1">
                              <a:latin typeface="Cambria Math" panose="02040503050406030204" pitchFamily="18" charset="0"/>
                            </a:rPr>
                            <m:t>, …,</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𝐾</m:t>
                                  </m:r>
                                </m:sub>
                              </m:sSub>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m:t>
                                  </m:r>
                                  <m:r>
                                    <m:rPr>
                                      <m:brk m:alnAt="25"/>
                                    </m:rP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nary>
                            </m:den>
                          </m:f>
                        </m:e>
                      </m:d>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EB709C68-309C-4B8C-84DB-BFC97BA70592}"/>
                  </a:ext>
                </a:extLst>
              </p:cNvPr>
              <p:cNvSpPr txBox="1">
                <a:spLocks noRot="1" noChangeAspect="1" noMove="1" noResize="1" noEditPoints="1" noAdjustHandles="1" noChangeArrowheads="1" noChangeShapeType="1" noTextEdit="1"/>
              </p:cNvSpPr>
              <p:nvPr/>
            </p:nvSpPr>
            <p:spPr>
              <a:xfrm>
                <a:off x="1142996" y="1274887"/>
                <a:ext cx="9456424" cy="4957255"/>
              </a:xfrm>
              <a:prstGeom prst="rect">
                <a:avLst/>
              </a:prstGeom>
              <a:blipFill>
                <a:blip r:embed="rId3"/>
                <a:stretch>
                  <a:fillRect l="-515" t="-6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8046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一个概念一个理念</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33</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F8D1DAF-198D-4588-BE1D-D6D6341D430E}"/>
                  </a:ext>
                </a:extLst>
              </p:cNvPr>
              <p:cNvSpPr txBox="1"/>
              <p:nvPr/>
            </p:nvSpPr>
            <p:spPr>
              <a:xfrm>
                <a:off x="1681368" y="1874520"/>
                <a:ext cx="7648162" cy="2778774"/>
              </a:xfrm>
              <a:prstGeom prst="rect">
                <a:avLst/>
              </a:prstGeom>
              <a:noFill/>
            </p:spPr>
            <p:txBody>
              <a:bodyPr wrap="square" rtlCol="0">
                <a:spAutoFit/>
              </a:bodyPr>
              <a:lstStyle/>
              <a:p>
                <a:pPr>
                  <a:lnSpc>
                    <a:spcPct val="200000"/>
                  </a:lnSpc>
                </a:pPr>
                <a:r>
                  <a:rPr lang="zh-CN" altLang="en-US" b="1" dirty="0">
                    <a:latin typeface="微软雅黑" panose="020B0503020204020204" pitchFamily="34" charset="-122"/>
                    <a:ea typeface="微软雅黑" panose="020B0503020204020204" pitchFamily="34" charset="-122"/>
                  </a:rPr>
                  <a:t>贝叶斯派思考问题的固定模式</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20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先验分布</a:t>
                </a:r>
                <a14:m>
                  <m:oMath xmlns:m="http://schemas.openxmlformats.org/officeDocument/2006/math">
                    <m:r>
                      <a:rPr lang="zh-CN" altLang="en-US"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样本信息</a:t>
                </a:r>
                <a14:m>
                  <m:oMath xmlns:m="http://schemas.openxmlformats.org/officeDocument/2006/math">
                    <m:r>
                      <a:rPr lang="en-US" altLang="zh-CN" b="0" i="1" smtClean="0">
                        <a:latin typeface="Cambria Math" panose="02040503050406030204" pitchFamily="18" charset="0"/>
                      </a:rPr>
                      <m:t>𝑋</m:t>
                    </m:r>
                  </m:oMath>
                </a14:m>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zh-CN" altLang="en-US" i="1" dirty="0"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后验分布</a:t>
                </a:r>
                <a14:m>
                  <m:oMath xmlns:m="http://schemas.openxmlformats.org/officeDocument/2006/math">
                    <m:r>
                      <a:rPr lang="zh-CN" altLang="en-US" i="1" dirty="0" smtClean="0">
                        <a:latin typeface="Cambria Math" panose="02040503050406030204" pitchFamily="18" charset="0"/>
                      </a:rPr>
                      <m:t>𝜋</m:t>
                    </m:r>
                    <m:d>
                      <m:dPr>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endParaRPr lang="en-US" altLang="zh-CN" b="0" dirty="0">
                  <a:latin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上述思考模式意味着，新观察到的样本信息将修正人们以前对事物的认知。换言之，在得到新的样本信息之前，人们对</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𝜃</m:t>
                    </m:r>
                    <m:r>
                      <a:rPr lang="en-US" altLang="zh-CN" b="0" i="1"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的认知是先验分布，在得到新的样本信息</a:t>
                </a:r>
                <a14:m>
                  <m:oMath xmlns:m="http://schemas.openxmlformats.org/officeDocument/2006/math">
                    <m:r>
                      <a:rPr lang="en-US" altLang="zh-CN" i="1">
                        <a:latin typeface="Cambria Math" panose="02040503050406030204" pitchFamily="18" charset="0"/>
                      </a:rPr>
                      <m:t>𝑋</m:t>
                    </m:r>
                  </m:oMath>
                </a14:m>
                <a:r>
                  <a:rPr lang="zh-CN" altLang="en-US" dirty="0">
                    <a:latin typeface="微软雅黑" panose="020B0503020204020204" pitchFamily="34" charset="-122"/>
                    <a:ea typeface="微软雅黑" panose="020B0503020204020204" pitchFamily="34" charset="-122"/>
                  </a:rPr>
                  <a:t>后，人们对的认知为</a:t>
                </a:r>
                <a14:m>
                  <m:oMath xmlns:m="http://schemas.openxmlformats.org/officeDocument/2006/math">
                    <m:r>
                      <a:rPr lang="zh-CN" altLang="en-US" i="1" dirty="0">
                        <a:latin typeface="Cambria Math" panose="02040503050406030204" pitchFamily="18" charset="0"/>
                      </a:rPr>
                      <m:t>𝜋</m:t>
                    </m:r>
                    <m:d>
                      <m:dPr>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𝜃</m:t>
                        </m:r>
                      </m:e>
                    </m:d>
                    <m:r>
                      <a:rPr lang="en-US" altLang="zh-CN"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a:t>
                </a:r>
              </a:p>
            </p:txBody>
          </p:sp>
        </mc:Choice>
        <mc:Fallback xmlns="">
          <p:sp>
            <p:nvSpPr>
              <p:cNvPr id="3" name="文本框 2">
                <a:extLst>
                  <a:ext uri="{FF2B5EF4-FFF2-40B4-BE49-F238E27FC236}">
                    <a16:creationId xmlns:a16="http://schemas.microsoft.com/office/drawing/2014/main" id="{BF8D1DAF-198D-4588-BE1D-D6D6341D430E}"/>
                  </a:ext>
                </a:extLst>
              </p:cNvPr>
              <p:cNvSpPr txBox="1">
                <a:spLocks noRot="1" noChangeAspect="1" noMove="1" noResize="1" noEditPoints="1" noAdjustHandles="1" noChangeArrowheads="1" noChangeShapeType="1" noTextEdit="1"/>
              </p:cNvSpPr>
              <p:nvPr/>
            </p:nvSpPr>
            <p:spPr>
              <a:xfrm>
                <a:off x="1681368" y="1874520"/>
                <a:ext cx="7648162" cy="2778774"/>
              </a:xfrm>
              <a:prstGeom prst="rect">
                <a:avLst/>
              </a:prstGeom>
              <a:blipFill>
                <a:blip r:embed="rId3"/>
                <a:stretch>
                  <a:fillRect l="-718" r="-1675" b="-26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3189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一个概念一个理念</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34</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C67087A-848F-4205-824D-C9F38C2F023A}"/>
                  </a:ext>
                </a:extLst>
              </p:cNvPr>
              <p:cNvSpPr txBox="1"/>
              <p:nvPr/>
            </p:nvSpPr>
            <p:spPr>
              <a:xfrm>
                <a:off x="1614113" y="1485615"/>
                <a:ext cx="7338060" cy="3886770"/>
              </a:xfrm>
              <a:prstGeom prst="rect">
                <a:avLst/>
              </a:prstGeom>
              <a:noFill/>
            </p:spPr>
            <p:txBody>
              <a:bodyPr wrap="square" rtlCol="0">
                <a:spAutoFit/>
              </a:bodyPr>
              <a:lstStyle/>
              <a:p>
                <a:pPr>
                  <a:lnSpc>
                    <a:spcPct val="200000"/>
                  </a:lnSpc>
                </a:pPr>
                <a:r>
                  <a:rPr lang="zh-CN" altLang="en-US" b="1" dirty="0">
                    <a:latin typeface="微软雅黑" panose="020B0503020204020204" pitchFamily="34" charset="-122"/>
                    <a:ea typeface="微软雅黑" panose="020B0503020204020204" pitchFamily="34" charset="-122"/>
                  </a:rPr>
                  <a:t>频率派与贝叶斯派各自不同的思考方式</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频率派把需要推断的参数</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看做是固定的未知常数，即概率虽然是未知的，但最起码是确定的一个值，同时，样本</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是随机的，所以频率派重点研究样本空间，大部分的概率计算都是针对样本</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的分布；</a:t>
                </a:r>
                <a:endParaRPr lang="en-US" altLang="zh-CN"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而贝叶斯派的观点则截然相反，他们认为待估计的参数</a:t>
                </a:r>
                <a14:m>
                  <m:oMath xmlns:m="http://schemas.openxmlformats.org/officeDocument/2006/math">
                    <m:r>
                      <a:rPr lang="en-US" altLang="zh-CN" b="0" i="1" smtClean="0">
                        <a:latin typeface="Cambria Math" panose="02040503050406030204" pitchFamily="18" charset="0"/>
                      </a:rPr>
                      <m:t>𝜃</m:t>
                    </m:r>
                  </m:oMath>
                </a14:m>
                <a:r>
                  <a:rPr lang="zh-CN" altLang="en-US" dirty="0">
                    <a:latin typeface="微软雅黑" panose="020B0503020204020204" pitchFamily="34" charset="-122"/>
                    <a:ea typeface="微软雅黑" panose="020B0503020204020204" pitchFamily="34" charset="-122"/>
                  </a:rPr>
                  <a:t>是随机变量，服从一定的分布，而样本</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是固定的，由于样本</a:t>
                </a:r>
                <a14:m>
                  <m:oMath xmlns:m="http://schemas.openxmlformats.org/officeDocument/2006/math">
                    <m:r>
                      <a:rPr lang="en-US" altLang="zh-CN" b="0" i="1" smtClean="0">
                        <a:latin typeface="Cambria Math" panose="02040503050406030204" pitchFamily="18" charset="0"/>
                      </a:rPr>
                      <m:t>𝑋</m:t>
                    </m:r>
                  </m:oMath>
                </a14:m>
                <a:r>
                  <a:rPr lang="zh-CN" altLang="en-US" dirty="0">
                    <a:latin typeface="微软雅黑" panose="020B0503020204020204" pitchFamily="34" charset="-122"/>
                    <a:ea typeface="微软雅黑" panose="020B0503020204020204" pitchFamily="34" charset="-122"/>
                  </a:rPr>
                  <a:t>是固定的，所以他们重点研究的是参数</a:t>
                </a:r>
                <a14:m>
                  <m:oMath xmlns:m="http://schemas.openxmlformats.org/officeDocument/2006/math">
                    <m:r>
                      <a:rPr lang="en-US" altLang="zh-CN" b="0" i="1" smtClean="0">
                        <a:latin typeface="Cambria Math" panose="02040503050406030204" pitchFamily="18" charset="0"/>
                      </a:rPr>
                      <m:t>𝜃</m:t>
                    </m:r>
                  </m:oMath>
                </a14:m>
                <a:r>
                  <a:rPr lang="zh-CN" altLang="en-US" dirty="0">
                    <a:latin typeface="微软雅黑" panose="020B0503020204020204" pitchFamily="34" charset="-122"/>
                    <a:ea typeface="微软雅黑" panose="020B0503020204020204" pitchFamily="34" charset="-122"/>
                  </a:rPr>
                  <a:t>的分布。</a:t>
                </a:r>
              </a:p>
            </p:txBody>
          </p:sp>
        </mc:Choice>
        <mc:Fallback xmlns="">
          <p:sp>
            <p:nvSpPr>
              <p:cNvPr id="7" name="文本框 6">
                <a:extLst>
                  <a:ext uri="{FF2B5EF4-FFF2-40B4-BE49-F238E27FC236}">
                    <a16:creationId xmlns:a16="http://schemas.microsoft.com/office/drawing/2014/main" id="{4C67087A-848F-4205-824D-C9F38C2F023A}"/>
                  </a:ext>
                </a:extLst>
              </p:cNvPr>
              <p:cNvSpPr txBox="1">
                <a:spLocks noRot="1" noChangeAspect="1" noMove="1" noResize="1" noEditPoints="1" noAdjustHandles="1" noChangeArrowheads="1" noChangeShapeType="1" noTextEdit="1"/>
              </p:cNvSpPr>
              <p:nvPr/>
            </p:nvSpPr>
            <p:spPr>
              <a:xfrm>
                <a:off x="1614113" y="1485615"/>
                <a:ext cx="7338060" cy="3886770"/>
              </a:xfrm>
              <a:prstGeom prst="rect">
                <a:avLst/>
              </a:prstGeom>
              <a:blipFill>
                <a:blip r:embed="rId3"/>
                <a:stretch>
                  <a:fillRect l="-748" r="-581" b="-1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9079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zh-CN" altLang="en-US" sz="3600" b="1" dirty="0"/>
              <a:t>随机模拟</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35</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EB223FE-4397-4A53-89D4-B05348D89A02}"/>
                  </a:ext>
                </a:extLst>
              </p:cNvPr>
              <p:cNvSpPr txBox="1"/>
              <p:nvPr/>
            </p:nvSpPr>
            <p:spPr>
              <a:xfrm>
                <a:off x="640080" y="1531620"/>
                <a:ext cx="10294620" cy="270215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统计模拟中有一个重要的问题就是给定一个概率分布</a:t>
                </a:r>
                <a:r>
                  <a:rPr lang="en-US" altLang="zh-CN" dirty="0">
                    <a:latin typeface="微软雅黑" panose="020B0503020204020204" pitchFamily="34" charset="-122"/>
                    <a:ea typeface="微软雅黑" panose="020B0503020204020204" pitchFamily="34" charset="-122"/>
                  </a:rPr>
                  <a:t>p(x)</a:t>
                </a:r>
                <a:r>
                  <a:rPr lang="zh-CN" altLang="en-US" dirty="0">
                    <a:latin typeface="微软雅黑" panose="020B0503020204020204" pitchFamily="34" charset="-122"/>
                    <a:ea typeface="微软雅黑" panose="020B0503020204020204" pitchFamily="34" charset="-122"/>
                  </a:rPr>
                  <a:t>，我们如何在计算机中生成它的样本。</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我们常见的概率分布，无论是连续的还是离散的分布，都可以基于</a:t>
                </a:r>
                <a:r>
                  <a:rPr lang="en-US" altLang="zh-CN" dirty="0">
                    <a:latin typeface="微软雅黑" panose="020B0503020204020204" pitchFamily="34" charset="-122"/>
                    <a:ea typeface="微软雅黑" panose="020B0503020204020204" pitchFamily="34" charset="-122"/>
                  </a:rPr>
                  <a:t>Uniform(0,1) </a:t>
                </a:r>
                <a:r>
                  <a:rPr lang="zh-CN" altLang="en-US" dirty="0">
                    <a:latin typeface="微软雅黑" panose="020B0503020204020204" pitchFamily="34" charset="-122"/>
                    <a:ea typeface="微软雅黑" panose="020B0503020204020204" pitchFamily="34" charset="-122"/>
                  </a:rPr>
                  <a:t>的样本生成。例如正态分布可以通过著名的 </a:t>
                </a:r>
                <a:r>
                  <a:rPr lang="en-US" altLang="zh-CN" dirty="0">
                    <a:latin typeface="微软雅黑" panose="020B0503020204020204" pitchFamily="34" charset="-122"/>
                    <a:ea typeface="微软雅黑" panose="020B0503020204020204" pitchFamily="34" charset="-122"/>
                  </a:rPr>
                  <a:t>Box-Muller </a:t>
                </a:r>
                <a:r>
                  <a:rPr lang="zh-CN" altLang="en-US" dirty="0">
                    <a:latin typeface="微软雅黑" panose="020B0503020204020204" pitchFamily="34" charset="-122"/>
                    <a:ea typeface="微软雅黑" panose="020B0503020204020204" pitchFamily="34" charset="-122"/>
                  </a:rPr>
                  <a:t>变换得到</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[Box-Muller </a:t>
                </a:r>
                <a:r>
                  <a:rPr lang="zh-CN" altLang="en-US" b="1" dirty="0">
                    <a:latin typeface="微软雅黑" panose="020B0503020204020204" pitchFamily="34" charset="-122"/>
                    <a:ea typeface="微软雅黑" panose="020B0503020204020204" pitchFamily="34" charset="-122"/>
                  </a:rPr>
                  <a:t>变换</a:t>
                </a: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如果随机变量 </a:t>
                </a:r>
                <a:r>
                  <a:rPr lang="en-US" altLang="zh-CN" dirty="0">
                    <a:latin typeface="微软雅黑" panose="020B0503020204020204" pitchFamily="34" charset="-122"/>
                    <a:ea typeface="微软雅黑" panose="020B0503020204020204" pitchFamily="34" charset="-122"/>
                  </a:rPr>
                  <a:t>U1,U2 </a:t>
                </a:r>
                <a:r>
                  <a:rPr lang="zh-CN" altLang="en-US" dirty="0">
                    <a:latin typeface="微软雅黑" panose="020B0503020204020204" pitchFamily="34" charset="-122"/>
                    <a:ea typeface="微软雅黑" panose="020B0503020204020204" pitchFamily="34" charset="-122"/>
                  </a:rPr>
                  <a:t>独立且</a:t>
                </a:r>
                <a:r>
                  <a:rPr lang="en-US" altLang="zh-CN" dirty="0">
                    <a:latin typeface="微软雅黑" panose="020B0503020204020204" pitchFamily="34" charset="-122"/>
                    <a:ea typeface="微软雅黑" panose="020B0503020204020204" pitchFamily="34" charset="-122"/>
                  </a:rPr>
                  <a:t>U1,U2∼Uniform[0,1]</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𝑍</m:t>
                          </m:r>
                        </m:e>
                        <m:sub>
                          <m:r>
                            <a:rPr lang="en-US" altLang="zh-CN" b="0" i="1" smtClean="0">
                              <a:latin typeface="Cambria Math" panose="02040503050406030204" pitchFamily="18" charset="0"/>
                              <a:ea typeface="微软雅黑" panose="020B0503020204020204" pitchFamily="34" charset="-122"/>
                            </a:rPr>
                            <m:t>0</m:t>
                          </m:r>
                        </m:sub>
                      </m:sSub>
                      <m:r>
                        <a:rPr lang="en-US" altLang="zh-CN" b="0" i="1" smtClean="0">
                          <a:latin typeface="Cambria Math" panose="02040503050406030204" pitchFamily="18" charset="0"/>
                          <a:ea typeface="微软雅黑" panose="020B0503020204020204" pitchFamily="34" charset="-122"/>
                        </a:rPr>
                        <m:t>= </m:t>
                      </m:r>
                      <m:rad>
                        <m:radPr>
                          <m:degHide m:val="on"/>
                          <m:ctrlPr>
                            <a:rPr lang="en-US" altLang="zh-CN" b="0" i="1" smtClean="0">
                              <a:latin typeface="Cambria Math" panose="02040503050406030204" pitchFamily="18" charset="0"/>
                              <a:ea typeface="微软雅黑" panose="020B0503020204020204" pitchFamily="34" charset="-122"/>
                            </a:rPr>
                          </m:ctrlPr>
                        </m:radPr>
                        <m:deg/>
                        <m:e>
                          <m:r>
                            <a:rPr lang="en-US" altLang="zh-CN" b="0" i="1" smtClean="0">
                              <a:latin typeface="Cambria Math" panose="02040503050406030204" pitchFamily="18" charset="0"/>
                              <a:ea typeface="微软雅黑" panose="020B0503020204020204" pitchFamily="34" charset="-122"/>
                            </a:rPr>
                            <m:t>−2</m:t>
                          </m:r>
                          <m:func>
                            <m:funcPr>
                              <m:ctrlPr>
                                <a:rPr lang="en-US" altLang="zh-CN" b="0" i="1" smtClean="0">
                                  <a:latin typeface="Cambria Math" panose="02040503050406030204" pitchFamily="18" charset="0"/>
                                  <a:ea typeface="微软雅黑" panose="020B0503020204020204" pitchFamily="34" charset="-122"/>
                                </a:rPr>
                              </m:ctrlPr>
                            </m:funcPr>
                            <m:fName>
                              <m:r>
                                <m:rPr>
                                  <m:sty m:val="p"/>
                                </m:rPr>
                                <a:rPr lang="en-US" altLang="zh-CN" b="0" i="0" smtClean="0">
                                  <a:latin typeface="Cambria Math" panose="02040503050406030204" pitchFamily="18" charset="0"/>
                                  <a:ea typeface="微软雅黑" panose="020B0503020204020204" pitchFamily="34" charset="-122"/>
                                </a:rPr>
                                <m:t>ln</m:t>
                              </m:r>
                            </m:fName>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𝑈</m:t>
                                  </m:r>
                                </m:e>
                                <m:sub>
                                  <m:r>
                                    <a:rPr lang="en-US" altLang="zh-CN" b="0" i="1" smtClean="0">
                                      <a:latin typeface="Cambria Math" panose="02040503050406030204" pitchFamily="18" charset="0"/>
                                      <a:ea typeface="微软雅黑" panose="020B0503020204020204" pitchFamily="34" charset="-122"/>
                                    </a:rPr>
                                    <m:t>1</m:t>
                                  </m:r>
                                </m:sub>
                              </m:sSub>
                            </m:e>
                          </m:func>
                        </m:e>
                      </m:rad>
                      <m:func>
                        <m:funcPr>
                          <m:ctrlPr>
                            <a:rPr lang="en-US" altLang="zh-CN" b="0" i="1" smtClean="0">
                              <a:latin typeface="Cambria Math" panose="02040503050406030204" pitchFamily="18" charset="0"/>
                              <a:ea typeface="微软雅黑" panose="020B0503020204020204" pitchFamily="34" charset="-122"/>
                            </a:rPr>
                          </m:ctrlPr>
                        </m:funcPr>
                        <m:fName>
                          <m:r>
                            <m:rPr>
                              <m:sty m:val="p"/>
                            </m:rPr>
                            <a:rPr lang="en-US" altLang="zh-CN" b="0" i="0" smtClean="0">
                              <a:latin typeface="Cambria Math" panose="02040503050406030204" pitchFamily="18" charset="0"/>
                              <a:ea typeface="微软雅黑" panose="020B0503020204020204" pitchFamily="34" charset="-122"/>
                            </a:rPr>
                            <m:t>cos</m:t>
                          </m:r>
                        </m:fName>
                        <m:e>
                          <m:r>
                            <a:rPr lang="en-US" altLang="zh-CN" b="0" i="1" smtClean="0">
                              <a:latin typeface="Cambria Math" panose="02040503050406030204" pitchFamily="18" charset="0"/>
                              <a:ea typeface="微软雅黑" panose="020B0503020204020204" pitchFamily="34" charset="-122"/>
                            </a:rPr>
                            <m:t>(2</m:t>
                          </m:r>
                          <m:r>
                            <a:rPr lang="zh-CN" altLang="en-US" b="0" i="1" smtClean="0">
                              <a:latin typeface="Cambria Math" panose="02040503050406030204" pitchFamily="18" charset="0"/>
                              <a:ea typeface="微软雅黑" panose="020B0503020204020204" pitchFamily="34" charset="-122"/>
                            </a:rPr>
                            <m:t>𝜋</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𝑈</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e>
                      </m:func>
                    </m:oMath>
                  </m:oMathPara>
                </a14:m>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𝑍</m:t>
                          </m:r>
                        </m:e>
                        <m:sub>
                          <m:r>
                            <a:rPr lang="en-US" altLang="zh-CN" b="0" i="1" smtClean="0">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 </m:t>
                      </m:r>
                      <m:rad>
                        <m:radPr>
                          <m:degHide m:val="on"/>
                          <m:ctrlPr>
                            <a:rPr lang="en-US" altLang="zh-CN" i="1">
                              <a:latin typeface="Cambria Math" panose="02040503050406030204" pitchFamily="18" charset="0"/>
                              <a:ea typeface="微软雅黑" panose="020B0503020204020204" pitchFamily="34" charset="-122"/>
                            </a:rPr>
                          </m:ctrlPr>
                        </m:radPr>
                        <m:deg/>
                        <m:e>
                          <m:r>
                            <a:rPr lang="en-US" altLang="zh-CN" i="1">
                              <a:latin typeface="Cambria Math" panose="02040503050406030204" pitchFamily="18" charset="0"/>
                              <a:ea typeface="微软雅黑" panose="020B0503020204020204" pitchFamily="34" charset="-122"/>
                            </a:rPr>
                            <m:t>−2</m:t>
                          </m:r>
                          <m:func>
                            <m:funcPr>
                              <m:ctrlPr>
                                <a:rPr lang="en-US" altLang="zh-CN" i="1">
                                  <a:latin typeface="Cambria Math" panose="02040503050406030204" pitchFamily="18" charset="0"/>
                                  <a:ea typeface="微软雅黑" panose="020B0503020204020204" pitchFamily="34" charset="-122"/>
                                </a:rPr>
                              </m:ctrlPr>
                            </m:funcPr>
                            <m:fName>
                              <m:r>
                                <m:rPr>
                                  <m:sty m:val="p"/>
                                </m:rPr>
                                <a:rPr lang="en-US" altLang="zh-CN">
                                  <a:latin typeface="Cambria Math" panose="02040503050406030204" pitchFamily="18" charset="0"/>
                                  <a:ea typeface="微软雅黑" panose="020B0503020204020204" pitchFamily="34" charset="-122"/>
                                </a:rPr>
                                <m:t>ln</m:t>
                              </m:r>
                            </m:fName>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𝑈</m:t>
                                  </m:r>
                                </m:e>
                                <m:sub>
                                  <m:r>
                                    <a:rPr lang="en-US" altLang="zh-CN" i="1">
                                      <a:latin typeface="Cambria Math" panose="02040503050406030204" pitchFamily="18" charset="0"/>
                                      <a:ea typeface="微软雅黑" panose="020B0503020204020204" pitchFamily="34" charset="-122"/>
                                    </a:rPr>
                                    <m:t>1</m:t>
                                  </m:r>
                                </m:sub>
                              </m:sSub>
                            </m:e>
                          </m:func>
                        </m:e>
                      </m:rad>
                      <m:func>
                        <m:funcPr>
                          <m:ctrlPr>
                            <a:rPr lang="en-US" altLang="zh-CN" i="1">
                              <a:latin typeface="Cambria Math" panose="02040503050406030204" pitchFamily="18" charset="0"/>
                              <a:ea typeface="微软雅黑" panose="020B0503020204020204" pitchFamily="34" charset="-122"/>
                            </a:rPr>
                          </m:ctrlPr>
                        </m:funcPr>
                        <m:fName>
                          <m:r>
                            <m:rPr>
                              <m:sty m:val="p"/>
                            </m:rPr>
                            <a:rPr lang="en-US" altLang="zh-CN">
                              <a:latin typeface="Cambria Math" panose="02040503050406030204" pitchFamily="18" charset="0"/>
                              <a:ea typeface="微软雅黑" panose="020B0503020204020204" pitchFamily="34" charset="-122"/>
                            </a:rPr>
                            <m:t>cos</m:t>
                          </m:r>
                        </m:fName>
                        <m:e>
                          <m:r>
                            <a:rPr lang="en-US" altLang="zh-CN" i="1">
                              <a:latin typeface="Cambria Math" panose="02040503050406030204" pitchFamily="18" charset="0"/>
                              <a:ea typeface="微软雅黑" panose="020B0503020204020204" pitchFamily="34" charset="-122"/>
                            </a:rPr>
                            <m:t>(2</m:t>
                          </m:r>
                          <m:r>
                            <a:rPr lang="zh-CN" altLang="en-US" i="1">
                              <a:latin typeface="Cambria Math" panose="02040503050406030204" pitchFamily="18" charset="0"/>
                              <a:ea typeface="微软雅黑" panose="020B0503020204020204" pitchFamily="34" charset="-122"/>
                            </a:rPr>
                            <m:t>𝜋</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𝑈</m:t>
                              </m:r>
                            </m:e>
                            <m:sub>
                              <m:r>
                                <a:rPr lang="en-US" altLang="zh-CN" i="1">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e>
                      </m:func>
                    </m:oMath>
                  </m:oMathPara>
                </a14:m>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则</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𝑍</m:t>
                        </m:r>
                      </m:e>
                      <m:sub>
                        <m:r>
                          <a:rPr lang="en-US" altLang="zh-CN" b="0" i="1" smtClean="0">
                            <a:latin typeface="Cambria Math" panose="02040503050406030204" pitchFamily="18" charset="0"/>
                            <a:ea typeface="微软雅黑" panose="020B0503020204020204" pitchFamily="34" charset="-122"/>
                          </a:rPr>
                          <m:t>0</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𝑍</m:t>
                        </m:r>
                      </m:e>
                      <m:sub>
                        <m:r>
                          <a:rPr lang="en-US" altLang="zh-CN" b="0" i="1" smtClean="0">
                            <a:latin typeface="Cambria Math" panose="02040503050406030204" pitchFamily="18" charset="0"/>
                            <a:ea typeface="微软雅黑" panose="020B0503020204020204" pitchFamily="34" charset="-122"/>
                          </a:rPr>
                          <m:t>1</m:t>
                        </m:r>
                      </m:sub>
                    </m:sSub>
                  </m:oMath>
                </a14:m>
                <a:r>
                  <a:rPr lang="zh-CN" altLang="en-US" dirty="0">
                    <a:latin typeface="微软雅黑" panose="020B0503020204020204" pitchFamily="34" charset="-122"/>
                    <a:ea typeface="微软雅黑" panose="020B0503020204020204" pitchFamily="34" charset="-122"/>
                  </a:rPr>
                  <a:t>独立且服从标准正态分布</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其它几个著名的连续分布，包括指数分布、</a:t>
                </a:r>
                <a:r>
                  <a:rPr lang="en-US" altLang="zh-CN" dirty="0">
                    <a:latin typeface="微软雅黑" panose="020B0503020204020204" pitchFamily="34" charset="-122"/>
                    <a:ea typeface="微软雅黑" panose="020B0503020204020204" pitchFamily="34" charset="-122"/>
                  </a:rPr>
                  <a:t>Gamma </a:t>
                </a:r>
                <a:r>
                  <a:rPr lang="zh-CN" altLang="en-US" dirty="0">
                    <a:latin typeface="微软雅黑" panose="020B0503020204020204" pitchFamily="34" charset="-122"/>
                    <a:ea typeface="微软雅黑" panose="020B0503020204020204" pitchFamily="34" charset="-122"/>
                  </a:rPr>
                  <a:t>分布、</a:t>
                </a:r>
                <a:r>
                  <a:rPr lang="en-US" altLang="zh-CN" dirty="0">
                    <a:latin typeface="微软雅黑" panose="020B0503020204020204" pitchFamily="34" charset="-122"/>
                    <a:ea typeface="微软雅黑" panose="020B0503020204020204" pitchFamily="34" charset="-122"/>
                  </a:rPr>
                  <a:t>t </a:t>
                </a:r>
                <a:r>
                  <a:rPr lang="zh-CN" altLang="en-US" dirty="0">
                    <a:latin typeface="微软雅黑" panose="020B0503020204020204" pitchFamily="34" charset="-122"/>
                    <a:ea typeface="微软雅黑" panose="020B0503020204020204" pitchFamily="34" charset="-122"/>
                  </a:rPr>
                  <a:t>分布、</a:t>
                </a:r>
                <a:r>
                  <a:rPr lang="en-US" altLang="zh-CN" dirty="0">
                    <a:latin typeface="微软雅黑" panose="020B0503020204020204" pitchFamily="34" charset="-122"/>
                    <a:ea typeface="微软雅黑" panose="020B0503020204020204" pitchFamily="34" charset="-122"/>
                  </a:rPr>
                  <a:t>F </a:t>
                </a:r>
                <a:r>
                  <a:rPr lang="zh-CN" altLang="en-US" dirty="0">
                    <a:latin typeface="微软雅黑" panose="020B0503020204020204" pitchFamily="34" charset="-122"/>
                    <a:ea typeface="微软雅黑" panose="020B0503020204020204" pitchFamily="34" charset="-122"/>
                  </a:rPr>
                  <a:t>分布、</a:t>
                </a:r>
                <a:r>
                  <a:rPr lang="en-US" altLang="zh-CN" dirty="0">
                    <a:latin typeface="微软雅黑" panose="020B0503020204020204" pitchFamily="34" charset="-122"/>
                    <a:ea typeface="微软雅黑" panose="020B0503020204020204" pitchFamily="34" charset="-122"/>
                  </a:rPr>
                  <a:t>Beta </a:t>
                </a:r>
                <a:r>
                  <a:rPr lang="zh-CN" altLang="en-US" dirty="0">
                    <a:latin typeface="微软雅黑" panose="020B0503020204020204" pitchFamily="34" charset="-122"/>
                    <a:ea typeface="微软雅黑" panose="020B0503020204020204" pitchFamily="34" charset="-122"/>
                  </a:rPr>
                  <a:t>分布、</a:t>
                </a:r>
                <a:r>
                  <a:rPr lang="en-US" altLang="zh-CN" dirty="0">
                    <a:latin typeface="微软雅黑" panose="020B0503020204020204" pitchFamily="34" charset="-122"/>
                    <a:ea typeface="微软雅黑" panose="020B0503020204020204" pitchFamily="34" charset="-122"/>
                  </a:rPr>
                  <a:t>Dirichlet </a:t>
                </a:r>
                <a:r>
                  <a:rPr lang="zh-CN" altLang="en-US" dirty="0">
                    <a:latin typeface="微软雅黑" panose="020B0503020204020204" pitchFamily="34" charset="-122"/>
                    <a:ea typeface="微软雅黑" panose="020B0503020204020204" pitchFamily="34" charset="-122"/>
                  </a:rPr>
                  <a:t>分布等等</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也都可以通过类似的数学变换得到；离散的分布通过均匀分布更加容易生成。</a:t>
                </a:r>
              </a:p>
            </p:txBody>
          </p:sp>
        </mc:Choice>
        <mc:Fallback xmlns="">
          <p:sp>
            <p:nvSpPr>
              <p:cNvPr id="3" name="文本框 2">
                <a:extLst>
                  <a:ext uri="{FF2B5EF4-FFF2-40B4-BE49-F238E27FC236}">
                    <a16:creationId xmlns:a16="http://schemas.microsoft.com/office/drawing/2014/main" id="{9EB223FE-4397-4A53-89D4-B05348D89A02}"/>
                  </a:ext>
                </a:extLst>
              </p:cNvPr>
              <p:cNvSpPr txBox="1">
                <a:spLocks noRot="1" noChangeAspect="1" noMove="1" noResize="1" noEditPoints="1" noAdjustHandles="1" noChangeArrowheads="1" noChangeShapeType="1" noTextEdit="1"/>
              </p:cNvSpPr>
              <p:nvPr/>
            </p:nvSpPr>
            <p:spPr>
              <a:xfrm>
                <a:off x="640080" y="1531620"/>
                <a:ext cx="10294620" cy="2702150"/>
              </a:xfrm>
              <a:prstGeom prst="rect">
                <a:avLst/>
              </a:prstGeom>
              <a:blipFill>
                <a:blip r:embed="rId3"/>
                <a:stretch>
                  <a:fillRect l="-474" t="-1126" b="-24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6267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zh-CN" altLang="en-US" sz="3600" b="1" dirty="0"/>
              <a:t>随机模拟</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36</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EB223FE-4397-4A53-89D4-B05348D89A02}"/>
                  </a:ext>
                </a:extLst>
              </p:cNvPr>
              <p:cNvSpPr txBox="1"/>
              <p:nvPr/>
            </p:nvSpPr>
            <p:spPr>
              <a:xfrm>
                <a:off x="662940" y="1440180"/>
                <a:ext cx="10294620" cy="283276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不过我们并不是总是这么幸运的，当</a:t>
                </a:r>
                <a:r>
                  <a:rPr lang="en-US" altLang="zh-CN" dirty="0">
                    <a:latin typeface="微软雅黑" panose="020B0503020204020204" pitchFamily="34" charset="-122"/>
                    <a:ea typeface="微软雅黑" panose="020B0503020204020204" pitchFamily="34" charset="-122"/>
                  </a:rPr>
                  <a:t>p(x)</a:t>
                </a:r>
                <a:r>
                  <a:rPr lang="zh-CN" altLang="en-US" dirty="0">
                    <a:latin typeface="微软雅黑" panose="020B0503020204020204" pitchFamily="34" charset="-122"/>
                    <a:ea typeface="微软雅黑" panose="020B0503020204020204" pitchFamily="34" charset="-122"/>
                  </a:rPr>
                  <a:t>的形式很复杂，或者 </a:t>
                </a:r>
                <a:r>
                  <a:rPr lang="en-US" altLang="zh-CN" dirty="0">
                    <a:latin typeface="微软雅黑" panose="020B0503020204020204" pitchFamily="34" charset="-122"/>
                    <a:ea typeface="微软雅黑" panose="020B0503020204020204" pitchFamily="34" charset="-122"/>
                  </a:rPr>
                  <a:t>p(x) </a:t>
                </a:r>
                <a:r>
                  <a:rPr lang="zh-CN" altLang="en-US" dirty="0">
                    <a:latin typeface="微软雅黑" panose="020B0503020204020204" pitchFamily="34" charset="-122"/>
                    <a:ea typeface="微软雅黑" panose="020B0503020204020204" pitchFamily="34" charset="-122"/>
                  </a:rPr>
                  <a:t>是个高维的分布的时候，样本的生成就可能很困难了。 譬如有如下的情况</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f>
                      <m:fPr>
                        <m:ctrlPr>
                          <a:rPr lang="en-US" altLang="zh-CN" b="0" i="1" smtClean="0">
                            <a:latin typeface="Cambria Math" panose="02040503050406030204" pitchFamily="18" charset="0"/>
                            <a:ea typeface="微软雅黑" panose="020B0503020204020204" pitchFamily="34" charset="-122"/>
                          </a:rPr>
                        </m:ctrlPr>
                      </m:fPr>
                      <m:num>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num>
                      <m:den>
                        <m:nary>
                          <m:naryPr>
                            <m:limLoc m:val="undOvr"/>
                            <m:subHide m:val="on"/>
                            <m:supHide m:val="on"/>
                            <m:ctrlPr>
                              <a:rPr lang="en-US" altLang="zh-CN" b="0" i="1" smtClean="0">
                                <a:latin typeface="Cambria Math" panose="02040503050406030204" pitchFamily="18" charset="0"/>
                                <a:ea typeface="微软雅黑" panose="020B0503020204020204" pitchFamily="34" charset="-122"/>
                              </a:rPr>
                            </m:ctrlPr>
                          </m:naryPr>
                          <m:sub/>
                          <m:sup/>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𝑑𝑥</m:t>
                            </m:r>
                          </m:e>
                        </m:nary>
                      </m:den>
                    </m:f>
                    <m:r>
                      <a:rPr lang="en-US" altLang="zh-CN" b="0" i="1" smtClean="0">
                        <a:latin typeface="Cambria Math" panose="02040503050406030204" pitchFamily="18" charset="0"/>
                        <a:ea typeface="微软雅黑" panose="020B0503020204020204" pitchFamily="34" charset="-122"/>
                      </a:rPr>
                      <m:t>, </m:t>
                    </m:r>
                    <m:r>
                      <a:rPr lang="zh-CN" altLang="en-US" i="1">
                        <a:latin typeface="Cambria Math" panose="02040503050406030204" pitchFamily="18" charset="0"/>
                        <a:ea typeface="微软雅黑" panose="020B0503020204020204" pitchFamily="34" charset="-122"/>
                      </a:rPr>
                      <m:t>而</m:t>
                    </m:r>
                    <m:acc>
                      <m:accPr>
                        <m:chr m:val="̃"/>
                        <m:ctrlPr>
                          <a:rPr lang="zh-CN" altLang="en-US"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𝑝</m:t>
                        </m:r>
                      </m:e>
                    </m:acc>
                    <m:r>
                      <a:rPr lang="zh-CN" altLang="en-US" i="1">
                        <a:latin typeface="Cambria Math" panose="02040503050406030204" pitchFamily="18" charset="0"/>
                        <a:ea typeface="微软雅黑" panose="020B0503020204020204" pitchFamily="34" charset="-122"/>
                      </a:rPr>
                      <m:t>我们</m:t>
                    </m:r>
                  </m:oMath>
                </a14:m>
                <a:r>
                  <a:rPr lang="zh-CN" altLang="en-US" dirty="0">
                    <a:latin typeface="微软雅黑" panose="020B0503020204020204" pitchFamily="34" charset="-122"/>
                    <a:ea typeface="微软雅黑" panose="020B0503020204020204" pitchFamily="34" charset="-122"/>
                  </a:rPr>
                  <a:t>是可以计算的，但是底下的积分式无法显式计算</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𝑦</m:t>
                        </m:r>
                      </m:e>
                    </m:d>
                  </m:oMath>
                </a14:m>
                <a:r>
                  <a:rPr lang="zh-CN" altLang="en-US" dirty="0">
                    <a:latin typeface="微软雅黑" panose="020B0503020204020204" pitchFamily="34" charset="-122"/>
                    <a:ea typeface="微软雅黑" panose="020B0503020204020204" pitchFamily="34" charset="-122"/>
                  </a:rPr>
                  <a:t>是一个二维的分布函数，这个函数本身计算困难，但是条件分布</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e>
                        <m:r>
                          <a:rPr lang="en-US" altLang="zh-CN" b="0" i="1" smtClean="0">
                            <a:latin typeface="Cambria Math" panose="02040503050406030204" pitchFamily="18" charset="0"/>
                            <a:ea typeface="微软雅黑" panose="020B0503020204020204" pitchFamily="34" charset="-122"/>
                          </a:rPr>
                          <m:t>𝑦</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𝑝</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微软雅黑" panose="020B0503020204020204" pitchFamily="34" charset="-122"/>
                      </a:rPr>
                      <m:t>计算</m:t>
                    </m:r>
                  </m:oMath>
                </a14:m>
                <a:r>
                  <a:rPr lang="zh-CN" altLang="en-US" dirty="0">
                    <a:latin typeface="微软雅黑" panose="020B0503020204020204" pitchFamily="34" charset="-122"/>
                    <a:ea typeface="微软雅黑" panose="020B0503020204020204" pitchFamily="34" charset="-122"/>
                  </a:rPr>
                  <a:t>相对简单，如果</a:t>
                </a:r>
                <a14:m>
                  <m:oMath xmlns:m="http://schemas.openxmlformats.org/officeDocument/2006/math">
                    <m:r>
                      <a:rPr lang="en-US" altLang="zh-CN" b="1" i="1" smtClean="0">
                        <a:latin typeface="Cambria Math" panose="02040503050406030204" pitchFamily="18" charset="0"/>
                        <a:ea typeface="微软雅黑" panose="020B0503020204020204" pitchFamily="34" charset="-122"/>
                      </a:rPr>
                      <m:t>𝑷</m:t>
                    </m:r>
                    <m:r>
                      <a:rPr lang="en-US" altLang="zh-CN" b="1" i="1" smtClean="0">
                        <a:latin typeface="Cambria Math" panose="02040503050406030204" pitchFamily="18" charset="0"/>
                        <a:ea typeface="微软雅黑" panose="020B0503020204020204" pitchFamily="34" charset="-122"/>
                      </a:rPr>
                      <m:t>(</m:t>
                    </m:r>
                    <m:r>
                      <a:rPr lang="en-US" altLang="zh-CN" b="1" i="1" smtClean="0">
                        <a:latin typeface="Cambria Math" panose="02040503050406030204" pitchFamily="18" charset="0"/>
                        <a:ea typeface="微软雅黑" panose="020B0503020204020204" pitchFamily="34" charset="-122"/>
                      </a:rPr>
                      <m:t>𝑿</m:t>
                    </m:r>
                    <m:r>
                      <a:rPr lang="en-US" altLang="zh-CN" b="1"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是高纬的，这种情形更加明显</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此时就需要使用一些更加复杂的随机模拟的方法来生成样本。</a:t>
                </a:r>
              </a:p>
            </p:txBody>
          </p:sp>
        </mc:Choice>
        <mc:Fallback xmlns="">
          <p:sp>
            <p:nvSpPr>
              <p:cNvPr id="3" name="文本框 2">
                <a:extLst>
                  <a:ext uri="{FF2B5EF4-FFF2-40B4-BE49-F238E27FC236}">
                    <a16:creationId xmlns:a16="http://schemas.microsoft.com/office/drawing/2014/main" id="{9EB223FE-4397-4A53-89D4-B05348D89A02}"/>
                  </a:ext>
                </a:extLst>
              </p:cNvPr>
              <p:cNvSpPr txBox="1">
                <a:spLocks noRot="1" noChangeAspect="1" noMove="1" noResize="1" noEditPoints="1" noAdjustHandles="1" noChangeArrowheads="1" noChangeShapeType="1" noTextEdit="1"/>
              </p:cNvSpPr>
              <p:nvPr/>
            </p:nvSpPr>
            <p:spPr>
              <a:xfrm>
                <a:off x="662940" y="1440180"/>
                <a:ext cx="10294620" cy="2832763"/>
              </a:xfrm>
              <a:prstGeom prst="rect">
                <a:avLst/>
              </a:prstGeom>
              <a:blipFill>
                <a:blip r:embed="rId3"/>
                <a:stretch>
                  <a:fillRect l="-533" r="-474" b="-23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8184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zh-CN" altLang="en-US" sz="3600" b="1" dirty="0"/>
              <a:t>马氏链及其平稳分布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37</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EB223FE-4397-4A53-89D4-B05348D89A02}"/>
                  </a:ext>
                </a:extLst>
              </p:cNvPr>
              <p:cNvSpPr txBox="1"/>
              <p:nvPr/>
            </p:nvSpPr>
            <p:spPr>
              <a:xfrm>
                <a:off x="632460" y="1158240"/>
                <a:ext cx="10294620" cy="336739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马氏链数学定义如下：</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𝑃</m:t>
                      </m:r>
                      <m:d>
                        <m:dPr>
                          <m:endChr m:val="|"/>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𝑡</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1 </m:t>
                              </m:r>
                            </m:sub>
                          </m:sSub>
                          <m:r>
                            <a:rPr lang="en-US" altLang="zh-CN" b="0" i="1" smtClean="0">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e>
                      </m:d>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 …) </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𝑃</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 </m:t>
                      </m:r>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也就是状态转移的概率只依赖于前一个状态。</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我们先来看马氏链的一个具体的例子。社会学家经常把人按其经济状况分成</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类：下层</a:t>
                </a:r>
                <a:r>
                  <a:rPr lang="en-US" altLang="zh-CN" dirty="0">
                    <a:latin typeface="微软雅黑" panose="020B0503020204020204" pitchFamily="34" charset="-122"/>
                    <a:ea typeface="微软雅黑" panose="020B0503020204020204" pitchFamily="34" charset="-122"/>
                  </a:rPr>
                  <a:t>(lower-class)</a:t>
                </a:r>
                <a:r>
                  <a:rPr lang="zh-CN" altLang="en-US" dirty="0">
                    <a:latin typeface="微软雅黑" panose="020B0503020204020204" pitchFamily="34" charset="-122"/>
                    <a:ea typeface="微软雅黑" panose="020B0503020204020204" pitchFamily="34" charset="-122"/>
                  </a:rPr>
                  <a:t>、中层</a:t>
                </a:r>
                <a:r>
                  <a:rPr lang="en-US" altLang="zh-CN" dirty="0">
                    <a:latin typeface="微软雅黑" panose="020B0503020204020204" pitchFamily="34" charset="-122"/>
                    <a:ea typeface="微软雅黑" panose="020B0503020204020204" pitchFamily="34" charset="-122"/>
                  </a:rPr>
                  <a:t>(middle-class)</a:t>
                </a:r>
                <a:r>
                  <a:rPr lang="zh-CN" altLang="en-US" dirty="0">
                    <a:latin typeface="微软雅黑" panose="020B0503020204020204" pitchFamily="34" charset="-122"/>
                    <a:ea typeface="微软雅黑" panose="020B0503020204020204" pitchFamily="34" charset="-122"/>
                  </a:rPr>
                  <a:t>、上层</a:t>
                </a:r>
                <a:r>
                  <a:rPr lang="en-US" altLang="zh-CN" dirty="0">
                    <a:latin typeface="微软雅黑" panose="020B0503020204020204" pitchFamily="34" charset="-122"/>
                    <a:ea typeface="微软雅黑" panose="020B0503020204020204" pitchFamily="34" charset="-122"/>
                  </a:rPr>
                  <a:t>(upper-class)</a:t>
                </a:r>
                <a:r>
                  <a:rPr lang="zh-CN" altLang="en-US" dirty="0">
                    <a:latin typeface="微软雅黑" panose="020B0503020204020204" pitchFamily="34" charset="-122"/>
                    <a:ea typeface="微软雅黑" panose="020B0503020204020204" pitchFamily="34" charset="-122"/>
                  </a:rPr>
                  <a:t>，我们用</a:t>
                </a:r>
                <a:r>
                  <a:rPr lang="en-US" altLang="zh-CN" dirty="0">
                    <a:latin typeface="微软雅黑" panose="020B0503020204020204" pitchFamily="34" charset="-122"/>
                    <a:ea typeface="微软雅黑" panose="020B0503020204020204" pitchFamily="34" charset="-122"/>
                  </a:rPr>
                  <a:t>1,2,3 </a:t>
                </a:r>
                <a:r>
                  <a:rPr lang="zh-CN" altLang="en-US" dirty="0">
                    <a:latin typeface="微软雅黑" panose="020B0503020204020204" pitchFamily="34" charset="-122"/>
                    <a:ea typeface="微软雅黑" panose="020B0503020204020204" pitchFamily="34" charset="-122"/>
                  </a:rPr>
                  <a:t>分别代表这三个阶层。社会学家们发现决定一个人的收入阶层的最重要的因素就是其父母的收入阶层。如果一个人的收入属于下层类别，那么他的孩子属于下层收入的概率是 </a:t>
                </a:r>
                <a:r>
                  <a:rPr lang="en-US" altLang="zh-CN" dirty="0">
                    <a:latin typeface="微软雅黑" panose="020B0503020204020204" pitchFamily="34" charset="-122"/>
                    <a:ea typeface="微软雅黑" panose="020B0503020204020204" pitchFamily="34" charset="-122"/>
                  </a:rPr>
                  <a:t>0.65, </a:t>
                </a:r>
                <a:r>
                  <a:rPr lang="zh-CN" altLang="en-US" dirty="0">
                    <a:latin typeface="微软雅黑" panose="020B0503020204020204" pitchFamily="34" charset="-122"/>
                    <a:ea typeface="微软雅黑" panose="020B0503020204020204" pitchFamily="34" charset="-122"/>
                  </a:rPr>
                  <a:t>属于中层收入的概率是 </a:t>
                </a:r>
                <a:r>
                  <a:rPr lang="en-US" altLang="zh-CN" dirty="0">
                    <a:latin typeface="微软雅黑" panose="020B0503020204020204" pitchFamily="34" charset="-122"/>
                    <a:ea typeface="微软雅黑" panose="020B0503020204020204" pitchFamily="34" charset="-122"/>
                  </a:rPr>
                  <a:t>0.28, </a:t>
                </a:r>
                <a:r>
                  <a:rPr lang="zh-CN" altLang="en-US" dirty="0">
                    <a:latin typeface="微软雅黑" panose="020B0503020204020204" pitchFamily="34" charset="-122"/>
                    <a:ea typeface="微软雅黑" panose="020B0503020204020204" pitchFamily="34" charset="-122"/>
                  </a:rPr>
                  <a:t>属于上层收入的概率是 </a:t>
                </a:r>
                <a:r>
                  <a:rPr lang="en-US" altLang="zh-CN" dirty="0">
                    <a:latin typeface="微软雅黑" panose="020B0503020204020204" pitchFamily="34" charset="-122"/>
                    <a:ea typeface="微软雅黑" panose="020B0503020204020204" pitchFamily="34" charset="-122"/>
                  </a:rPr>
                  <a:t>0.07</a:t>
                </a:r>
                <a:r>
                  <a:rPr lang="zh-CN" altLang="en-US" dirty="0">
                    <a:latin typeface="微软雅黑" panose="020B0503020204020204" pitchFamily="34" charset="-122"/>
                    <a:ea typeface="微软雅黑" panose="020B0503020204020204" pitchFamily="34" charset="-122"/>
                  </a:rPr>
                  <a:t>。事实上，从父代到子代，收入阶层的变化的转移概率如下</a:t>
                </a:r>
              </a:p>
            </p:txBody>
          </p:sp>
        </mc:Choice>
        <mc:Fallback xmlns="">
          <p:sp>
            <p:nvSpPr>
              <p:cNvPr id="3" name="文本框 2">
                <a:extLst>
                  <a:ext uri="{FF2B5EF4-FFF2-40B4-BE49-F238E27FC236}">
                    <a16:creationId xmlns:a16="http://schemas.microsoft.com/office/drawing/2014/main" id="{9EB223FE-4397-4A53-89D4-B05348D89A02}"/>
                  </a:ext>
                </a:extLst>
              </p:cNvPr>
              <p:cNvSpPr txBox="1">
                <a:spLocks noRot="1" noChangeAspect="1" noMove="1" noResize="1" noEditPoints="1" noAdjustHandles="1" noChangeArrowheads="1" noChangeShapeType="1" noTextEdit="1"/>
              </p:cNvSpPr>
              <p:nvPr/>
            </p:nvSpPr>
            <p:spPr>
              <a:xfrm>
                <a:off x="632460" y="1158240"/>
                <a:ext cx="10294620" cy="3367397"/>
              </a:xfrm>
              <a:prstGeom prst="rect">
                <a:avLst/>
              </a:prstGeom>
              <a:blipFill>
                <a:blip r:embed="rId3"/>
                <a:stretch>
                  <a:fillRect l="-533" r="-1007" b="-1993"/>
                </a:stretch>
              </a:blipFill>
            </p:spPr>
            <p:txBody>
              <a:bodyPr/>
              <a:lstStyle/>
              <a:p>
                <a:r>
                  <a:rPr lang="zh-CN" altLang="en-US">
                    <a:noFill/>
                  </a:rPr>
                  <a:t> </a:t>
                </a:r>
              </a:p>
            </p:txBody>
          </p:sp>
        </mc:Fallback>
      </mc:AlternateContent>
      <p:pic>
        <p:nvPicPr>
          <p:cNvPr id="32770" name="Picture 2" descr="table-1">
            <a:extLst>
              <a:ext uri="{FF2B5EF4-FFF2-40B4-BE49-F238E27FC236}">
                <a16:creationId xmlns:a16="http://schemas.microsoft.com/office/drawing/2014/main" id="{A1F06BFD-A2B1-40AA-9D06-E00BB4168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070" y="4525637"/>
            <a:ext cx="4276725" cy="176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5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zh-CN" altLang="en-US" sz="3600" b="1" dirty="0"/>
              <a:t>马氏链及其平稳分布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38</a:t>
            </a:fld>
            <a:endParaRPr lang="en-US"/>
          </a:p>
        </p:txBody>
      </p:sp>
      <p:pic>
        <p:nvPicPr>
          <p:cNvPr id="34818" name="Picture 2" descr="markov-transition">
            <a:extLst>
              <a:ext uri="{FF2B5EF4-FFF2-40B4-BE49-F238E27FC236}">
                <a16:creationId xmlns:a16="http://schemas.microsoft.com/office/drawing/2014/main" id="{DFC95008-337D-4606-BF8D-CC4BA7C2D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39" y="1608239"/>
            <a:ext cx="4556690" cy="308800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B8449BD-5569-4912-9FF2-B7970AFA4AFD}"/>
              </a:ext>
            </a:extLst>
          </p:cNvPr>
          <p:cNvSpPr txBox="1"/>
          <p:nvPr/>
        </p:nvSpPr>
        <p:spPr>
          <a:xfrm>
            <a:off x="5311140" y="1350645"/>
            <a:ext cx="4610100" cy="369332"/>
          </a:xfrm>
          <a:prstGeom prst="rect">
            <a:avLst/>
          </a:prstGeom>
          <a:noFill/>
        </p:spPr>
        <p:txBody>
          <a:bodyPr wrap="square" rtlCol="0">
            <a:spAutoFit/>
          </a:bodyPr>
          <a:lstStyle/>
          <a:p>
            <a:r>
              <a:rPr lang="zh-CN" altLang="en-US" dirty="0"/>
              <a:t>使用矩阵的表示方式，转移概率矩阵记为</a:t>
            </a:r>
          </a:p>
        </p:txBody>
      </p:sp>
      <p:pic>
        <p:nvPicPr>
          <p:cNvPr id="8" name="图片 7">
            <a:extLst>
              <a:ext uri="{FF2B5EF4-FFF2-40B4-BE49-F238E27FC236}">
                <a16:creationId xmlns:a16="http://schemas.microsoft.com/office/drawing/2014/main" id="{4BE728AA-4FC1-43CF-893B-8B6B37FE776E}"/>
              </a:ext>
            </a:extLst>
          </p:cNvPr>
          <p:cNvPicPr>
            <a:picLocks noChangeAspect="1"/>
          </p:cNvPicPr>
          <p:nvPr/>
        </p:nvPicPr>
        <p:blipFill>
          <a:blip r:embed="rId4"/>
          <a:stretch>
            <a:fillRect/>
          </a:stretch>
        </p:blipFill>
        <p:spPr>
          <a:xfrm>
            <a:off x="6580969" y="1773887"/>
            <a:ext cx="2323809" cy="885714"/>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9BDB625-DEAF-4A1B-9839-E3932F672739}"/>
                  </a:ext>
                </a:extLst>
              </p:cNvPr>
              <p:cNvSpPr txBox="1"/>
              <p:nvPr/>
            </p:nvSpPr>
            <p:spPr>
              <a:xfrm>
                <a:off x="5479773" y="3221332"/>
                <a:ext cx="5572207" cy="1501140"/>
              </a:xfrm>
              <a:prstGeom prst="rect">
                <a:avLst/>
              </a:prstGeom>
              <a:noFill/>
            </p:spPr>
            <p:txBody>
              <a:bodyPr wrap="square" rtlCol="0">
                <a:spAutoFit/>
              </a:bodyPr>
              <a:lstStyle/>
              <a:p>
                <a:r>
                  <a:rPr lang="zh-CN" altLang="en-US" dirty="0"/>
                  <a:t>假设当前这一代人处在下层、中层、上层的人的比例是概率分布向量 </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𝜋</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𝜋</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𝜋</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𝜋</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(3)]</m:t>
                    </m:r>
                  </m:oMath>
                </a14:m>
                <a:r>
                  <a:rPr lang="zh-CN" altLang="en-US" dirty="0"/>
                  <a:t>，那么他们的子女的分布比例将是</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en-US" altLang="zh-CN" i="1">
                            <a:latin typeface="Cambria Math" panose="02040503050406030204" pitchFamily="18" charset="0"/>
                          </a:rPr>
                          <m:t>0</m:t>
                        </m:r>
                      </m:sub>
                    </m:sSub>
                    <m:r>
                      <a:rPr lang="en-US" altLang="zh-CN" b="0" i="1" smtClean="0">
                        <a:latin typeface="Cambria Math" panose="02040503050406030204" pitchFamily="18" charset="0"/>
                      </a:rPr>
                      <m:t>𝑃</m:t>
                    </m:r>
                  </m:oMath>
                </a14:m>
                <a:r>
                  <a:rPr lang="en-US" altLang="zh-CN" dirty="0"/>
                  <a:t>, </a:t>
                </a:r>
                <a:r>
                  <a:rPr lang="zh-CN" altLang="en-US" dirty="0"/>
                  <a:t>他们的孙子代的分布比例将是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en-US" altLang="zh-CN" b="0" i="1" smtClean="0">
                            <a:latin typeface="Cambria Math" panose="02040503050406030204" pitchFamily="18" charset="0"/>
                          </a:rPr>
                          <m:t>2</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en-US" altLang="zh-CN" b="0" i="1" smtClean="0">
                            <a:latin typeface="Cambria Math" panose="02040503050406030204" pitchFamily="18" charset="0"/>
                          </a:rPr>
                          <m:t>1</m:t>
                        </m:r>
                      </m:sub>
                    </m:sSub>
                    <m:r>
                      <m:rPr>
                        <m:sty m:val="p"/>
                      </m:rPr>
                      <a:rPr lang="en-US" altLang="zh-CN" i="1" smtClean="0">
                        <a:latin typeface="Cambria Math" panose="02040503050406030204" pitchFamily="18" charset="0"/>
                      </a:rPr>
                      <m:t>P</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en-US" altLang="zh-CN" b="0" i="1" smtClean="0">
                            <a:latin typeface="Cambria Math" panose="02040503050406030204" pitchFamily="18" charset="0"/>
                          </a:rPr>
                          <m:t>0</m:t>
                        </m:r>
                      </m:sub>
                    </m:sSub>
                    <m:sSup>
                      <m:sSupPr>
                        <m:ctrlPr>
                          <a:rPr lang="en-US" altLang="zh-CN" b="0" i="1" smtClean="0">
                            <a:latin typeface="Cambria Math" panose="02040503050406030204" pitchFamily="18" charset="0"/>
                          </a:rPr>
                        </m:ctrlPr>
                      </m:sSupPr>
                      <m:e>
                        <m:r>
                          <m:rPr>
                            <m:sty m:val="p"/>
                          </m:rPr>
                          <a:rPr lang="en-US" altLang="zh-CN" i="1" smtClean="0">
                            <a:latin typeface="Cambria Math" panose="02040503050406030204" pitchFamily="18" charset="0"/>
                          </a:rPr>
                          <m:t>P</m:t>
                        </m:r>
                      </m:e>
                      <m:sup>
                        <m:r>
                          <a:rPr lang="en-US" altLang="zh-CN" b="0" i="0" smtClean="0">
                            <a:latin typeface="Cambria Math" panose="02040503050406030204" pitchFamily="18" charset="0"/>
                          </a:rPr>
                          <m:t>2</m:t>
                        </m:r>
                      </m:sup>
                    </m:sSup>
                  </m:oMath>
                </a14:m>
                <a:r>
                  <a:rPr lang="en-US" altLang="zh-CN" dirty="0"/>
                  <a:t>, ……, </a:t>
                </a:r>
                <a:r>
                  <a:rPr lang="zh-CN" altLang="en-US" dirty="0"/>
                  <a:t>第</a:t>
                </a:r>
                <a:r>
                  <a:rPr lang="en-US" altLang="zh-CN" dirty="0"/>
                  <a:t>n</a:t>
                </a:r>
                <a:r>
                  <a:rPr lang="zh-CN" altLang="en-US" dirty="0"/>
                  <a:t>代子孙的收入分布比例将是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m:rPr>
                        <m:sty m:val="p"/>
                      </m:rPr>
                      <a:rPr lang="en-US" altLang="zh-CN" i="1">
                        <a:latin typeface="Cambria Math" panose="02040503050406030204" pitchFamily="18" charset="0"/>
                      </a:rPr>
                      <m:t>P</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en-US" altLang="zh-CN" i="1">
                            <a:latin typeface="Cambria Math" panose="02040503050406030204" pitchFamily="18" charset="0"/>
                          </a:rPr>
                          <m:t>0</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P</m:t>
                        </m:r>
                      </m:e>
                      <m:sup>
                        <m:r>
                          <m:rPr>
                            <m:sty m:val="p"/>
                          </m:rPr>
                          <a:rPr lang="en-US" altLang="zh-CN" b="0" i="0" smtClean="0">
                            <a:latin typeface="Cambria Math" panose="02040503050406030204" pitchFamily="18" charset="0"/>
                          </a:rPr>
                          <m:t>n</m:t>
                        </m:r>
                      </m:sup>
                    </m:sSup>
                    <m:r>
                      <a:rPr lang="en-US" altLang="zh-CN" i="1">
                        <a:latin typeface="Cambria Math" panose="02040503050406030204" pitchFamily="18" charset="0"/>
                      </a:rPr>
                      <m:t> </m:t>
                    </m:r>
                  </m:oMath>
                </a14:m>
                <a:r>
                  <a:rPr lang="zh-CN" altLang="en-US" dirty="0"/>
                  <a:t>。</a:t>
                </a:r>
              </a:p>
            </p:txBody>
          </p:sp>
        </mc:Choice>
        <mc:Fallback xmlns="">
          <p:sp>
            <p:nvSpPr>
              <p:cNvPr id="9" name="文本框 8">
                <a:extLst>
                  <a:ext uri="{FF2B5EF4-FFF2-40B4-BE49-F238E27FC236}">
                    <a16:creationId xmlns:a16="http://schemas.microsoft.com/office/drawing/2014/main" id="{39BDB625-DEAF-4A1B-9839-E3932F672739}"/>
                  </a:ext>
                </a:extLst>
              </p:cNvPr>
              <p:cNvSpPr txBox="1">
                <a:spLocks noRot="1" noChangeAspect="1" noMove="1" noResize="1" noEditPoints="1" noAdjustHandles="1" noChangeArrowheads="1" noChangeShapeType="1" noTextEdit="1"/>
              </p:cNvSpPr>
              <p:nvPr/>
            </p:nvSpPr>
            <p:spPr>
              <a:xfrm>
                <a:off x="5479773" y="3221332"/>
                <a:ext cx="5572207" cy="1501140"/>
              </a:xfrm>
              <a:prstGeom prst="rect">
                <a:avLst/>
              </a:prstGeom>
              <a:blipFill>
                <a:blip r:embed="rId5"/>
                <a:stretch>
                  <a:fillRect l="-985" t="-2024" r="-875" b="-40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3178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zh-CN" altLang="en-US" sz="3600" b="1" dirty="0"/>
              <a:t>马氏链及其平稳分布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39</a:t>
            </a:fld>
            <a:endParaRPr lang="en-US"/>
          </a:p>
        </p:txBody>
      </p:sp>
      <p:sp>
        <p:nvSpPr>
          <p:cNvPr id="3" name="文本框 2">
            <a:extLst>
              <a:ext uri="{FF2B5EF4-FFF2-40B4-BE49-F238E27FC236}">
                <a16:creationId xmlns:a16="http://schemas.microsoft.com/office/drawing/2014/main" id="{25F2C256-4E3E-4A32-9BDA-8F8B76E55513}"/>
              </a:ext>
            </a:extLst>
          </p:cNvPr>
          <p:cNvSpPr txBox="1"/>
          <p:nvPr/>
        </p:nvSpPr>
        <p:spPr>
          <a:xfrm>
            <a:off x="579120" y="1360772"/>
            <a:ext cx="10736580" cy="646331"/>
          </a:xfrm>
          <a:prstGeom prst="rect">
            <a:avLst/>
          </a:prstGeom>
          <a:noFill/>
        </p:spPr>
        <p:txBody>
          <a:bodyPr wrap="square" rtlCol="0">
            <a:spAutoFit/>
          </a:bodyPr>
          <a:lstStyle/>
          <a:p>
            <a:r>
              <a:rPr lang="zh-CN" altLang="en-US" dirty="0"/>
              <a:t>假设初始概率分布为</a:t>
            </a:r>
            <a:r>
              <a:rPr lang="en-US" altLang="zh-CN" dirty="0"/>
              <a:t>π0=[0.21,0.68,0.11]</a:t>
            </a:r>
            <a:r>
              <a:rPr lang="zh-CN" altLang="en-US" dirty="0"/>
              <a:t>，则我们可以计算前</a:t>
            </a:r>
            <a:r>
              <a:rPr lang="en-US" altLang="zh-CN" dirty="0"/>
              <a:t>n</a:t>
            </a:r>
            <a:r>
              <a:rPr lang="zh-CN" altLang="en-US" dirty="0"/>
              <a:t>代人的分布状况如下</a:t>
            </a:r>
            <a:endParaRPr lang="en-US" altLang="zh-CN" dirty="0"/>
          </a:p>
          <a:p>
            <a:endParaRPr lang="zh-CN" altLang="en-US" dirty="0"/>
          </a:p>
        </p:txBody>
      </p:sp>
      <p:pic>
        <p:nvPicPr>
          <p:cNvPr id="35842" name="Picture 2" descr="table-2">
            <a:extLst>
              <a:ext uri="{FF2B5EF4-FFF2-40B4-BE49-F238E27FC236}">
                <a16:creationId xmlns:a16="http://schemas.microsoft.com/office/drawing/2014/main" id="{16BA5C4A-ED94-4C44-84C2-4EFC3AD72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2070" y="1853247"/>
            <a:ext cx="4276725" cy="398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35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整体把握</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a:t>
            </a:fld>
            <a:endParaRPr lang="en-US"/>
          </a:p>
        </p:txBody>
      </p:sp>
      <p:pic>
        <p:nvPicPr>
          <p:cNvPr id="12" name="图片 11">
            <a:extLst>
              <a:ext uri="{FF2B5EF4-FFF2-40B4-BE49-F238E27FC236}">
                <a16:creationId xmlns:a16="http://schemas.microsoft.com/office/drawing/2014/main" id="{8DBEEE3E-37B5-47E8-9628-7E9F43A2D34E}"/>
              </a:ext>
            </a:extLst>
          </p:cNvPr>
          <p:cNvPicPr>
            <a:picLocks noChangeAspect="1"/>
          </p:cNvPicPr>
          <p:nvPr/>
        </p:nvPicPr>
        <p:blipFill>
          <a:blip r:embed="rId2"/>
          <a:stretch>
            <a:fillRect/>
          </a:stretch>
        </p:blipFill>
        <p:spPr>
          <a:xfrm>
            <a:off x="489097" y="1805940"/>
            <a:ext cx="11366205" cy="3246120"/>
          </a:xfrm>
          <a:prstGeom prst="rect">
            <a:avLst/>
          </a:prstGeom>
        </p:spPr>
      </p:pic>
    </p:spTree>
    <p:extLst>
      <p:ext uri="{BB962C8B-B14F-4D97-AF65-F5344CB8AC3E}">
        <p14:creationId xmlns:p14="http://schemas.microsoft.com/office/powerpoint/2010/main" val="2493494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zh-CN" altLang="en-US" sz="3600" b="1" dirty="0"/>
              <a:t>马氏链及其平稳分布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40</a:t>
            </a:fld>
            <a:endParaRPr lang="en-US"/>
          </a:p>
        </p:txBody>
      </p:sp>
      <p:sp>
        <p:nvSpPr>
          <p:cNvPr id="3" name="文本框 2">
            <a:extLst>
              <a:ext uri="{FF2B5EF4-FFF2-40B4-BE49-F238E27FC236}">
                <a16:creationId xmlns:a16="http://schemas.microsoft.com/office/drawing/2014/main" id="{25F2C256-4E3E-4A32-9BDA-8F8B76E55513}"/>
              </a:ext>
            </a:extLst>
          </p:cNvPr>
          <p:cNvSpPr txBox="1"/>
          <p:nvPr/>
        </p:nvSpPr>
        <p:spPr>
          <a:xfrm>
            <a:off x="579120" y="1360772"/>
            <a:ext cx="1073658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我们换一个初始概率分布</a:t>
            </a:r>
            <a:r>
              <a:rPr lang="en-US" altLang="zh-CN" dirty="0">
                <a:latin typeface="微软雅黑" panose="020B0503020204020204" pitchFamily="34" charset="-122"/>
                <a:ea typeface="微软雅黑" panose="020B0503020204020204" pitchFamily="34" charset="-122"/>
              </a:rPr>
              <a:t>π0=[0.75,0.15,0.1] </a:t>
            </a:r>
            <a:r>
              <a:rPr lang="zh-CN" altLang="en-US" dirty="0">
                <a:latin typeface="微软雅黑" panose="020B0503020204020204" pitchFamily="34" charset="-122"/>
                <a:ea typeface="微软雅黑" panose="020B0503020204020204" pitchFamily="34" charset="-122"/>
              </a:rPr>
              <a:t>试试看，继续计算前</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代人的分布状况如下</a:t>
            </a:r>
          </a:p>
        </p:txBody>
      </p:sp>
      <p:pic>
        <p:nvPicPr>
          <p:cNvPr id="36866" name="Picture 2" descr="table-3">
            <a:extLst>
              <a:ext uri="{FF2B5EF4-FFF2-40B4-BE49-F238E27FC236}">
                <a16:creationId xmlns:a16="http://schemas.microsoft.com/office/drawing/2014/main" id="{799D767B-3FE3-4D2D-BF58-DE7D62E43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2070" y="1769823"/>
            <a:ext cx="4276725" cy="4349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62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zh-CN" altLang="en-US" sz="3600" b="1" dirty="0"/>
              <a:t>马氏链及其平稳分布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41</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F2C256-4E3E-4A32-9BDA-8F8B76E55513}"/>
                  </a:ext>
                </a:extLst>
              </p:cNvPr>
              <p:cNvSpPr txBox="1"/>
              <p:nvPr/>
            </p:nvSpPr>
            <p:spPr>
              <a:xfrm>
                <a:off x="1142996" y="1787492"/>
                <a:ext cx="9913620" cy="3147208"/>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这说明这个收敛行为主要是由概率转移矩阵</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决定的。我们计算一下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𝑛</m:t>
                        </m:r>
                      </m:sup>
                    </m:sSup>
                  </m:oMath>
                </a14:m>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20</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21</m:t>
                          </m:r>
                        </m:sup>
                      </m:sSup>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100</m:t>
                          </m:r>
                        </m:sup>
                      </m:sSup>
                      <m:r>
                        <a:rPr lang="en-US" altLang="zh-CN" b="0" i="1" smtClean="0">
                          <a:latin typeface="Cambria Math" panose="02040503050406030204" pitchFamily="18" charset="0"/>
                        </a:rPr>
                        <m:t>= .. =</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r>
                                  <a:rPr lang="en-US" altLang="zh-CN" b="0" i="1" smtClean="0">
                                    <a:latin typeface="Cambria Math" panose="02040503050406030204" pitchFamily="18" charset="0"/>
                                  </a:rPr>
                                  <m:t>.286</m:t>
                                </m:r>
                              </m:e>
                              <m:e>
                                <m:r>
                                  <a:rPr lang="en-US" altLang="zh-CN" b="0" i="1" smtClean="0">
                                    <a:latin typeface="Cambria Math" panose="02040503050406030204" pitchFamily="18" charset="0"/>
                                  </a:rPr>
                                  <m:t>0.489</m:t>
                                </m:r>
                              </m:e>
                              <m:e>
                                <m:r>
                                  <a:rPr lang="en-US" altLang="zh-CN" b="0" i="1" smtClean="0">
                                    <a:latin typeface="Cambria Math" panose="02040503050406030204" pitchFamily="18" charset="0"/>
                                  </a:rPr>
                                  <m:t>0.225</m:t>
                                </m:r>
                              </m:e>
                            </m:mr>
                            <m:mr>
                              <m:e>
                                <m:r>
                                  <a:rPr lang="en-US" altLang="zh-CN" b="0" i="1" smtClean="0">
                                    <a:latin typeface="Cambria Math" panose="02040503050406030204" pitchFamily="18" charset="0"/>
                                  </a:rPr>
                                  <m:t>0.286</m:t>
                                </m:r>
                              </m:e>
                              <m:e>
                                <m:r>
                                  <a:rPr lang="en-US" altLang="zh-CN" b="0" i="1" smtClean="0">
                                    <a:latin typeface="Cambria Math" panose="02040503050406030204" pitchFamily="18" charset="0"/>
                                  </a:rPr>
                                  <m:t>0.489</m:t>
                                </m:r>
                              </m:e>
                              <m:e>
                                <m:r>
                                  <a:rPr lang="en-US" altLang="zh-CN" b="0" i="1" smtClean="0">
                                    <a:latin typeface="Cambria Math" panose="02040503050406030204" pitchFamily="18" charset="0"/>
                                  </a:rPr>
                                  <m:t>0.225</m:t>
                                </m:r>
                              </m:e>
                            </m:mr>
                            <m:mr>
                              <m:e>
                                <m:r>
                                  <a:rPr lang="en-US" altLang="zh-CN" b="0" i="1" smtClean="0">
                                    <a:latin typeface="Cambria Math" panose="02040503050406030204" pitchFamily="18" charset="0"/>
                                  </a:rPr>
                                  <m:t>0.286</m:t>
                                </m:r>
                              </m:e>
                              <m:e>
                                <m:r>
                                  <a:rPr lang="en-US" altLang="zh-CN" b="0" i="1" smtClean="0">
                                    <a:latin typeface="Cambria Math" panose="02040503050406030204" pitchFamily="18" charset="0"/>
                                  </a:rPr>
                                  <m:t>0.489</m:t>
                                </m:r>
                              </m:e>
                              <m:e>
                                <m:r>
                                  <a:rPr lang="en-US" altLang="zh-CN" b="0" i="1" smtClean="0">
                                    <a:latin typeface="Cambria Math" panose="02040503050406030204" pitchFamily="18" charset="0"/>
                                  </a:rPr>
                                  <m:t>0.225</m:t>
                                </m:r>
                              </m:e>
                            </m:mr>
                          </m:m>
                        </m:e>
                      </m:d>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我们发现，当 </a:t>
                </a:r>
                <a:r>
                  <a:rPr lang="en-US" altLang="zh-CN" dirty="0">
                    <a:latin typeface="微软雅黑" panose="020B0503020204020204" pitchFamily="34" charset="-122"/>
                    <a:ea typeface="微软雅黑" panose="020B0503020204020204" pitchFamily="34" charset="-122"/>
                  </a:rPr>
                  <a:t>n </a:t>
                </a:r>
                <a:r>
                  <a:rPr lang="zh-CN" altLang="en-US" dirty="0">
                    <a:latin typeface="微软雅黑" panose="020B0503020204020204" pitchFamily="34" charset="-122"/>
                    <a:ea typeface="微软雅黑" panose="020B0503020204020204" pitchFamily="34" charset="-122"/>
                  </a:rPr>
                  <a:t>足够大的时候，这个</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P</m:t>
                        </m:r>
                      </m:e>
                      <m:sub>
                        <m:r>
                          <a:rPr lang="en-US" altLang="zh-CN" b="0" i="1" dirty="0" smtClean="0">
                            <a:latin typeface="Cambria Math" panose="02040503050406030204" pitchFamily="18" charset="0"/>
                          </a:rPr>
                          <m:t>𝑛</m:t>
                        </m:r>
                      </m:sub>
                    </m:sSub>
                  </m:oMath>
                </a14:m>
                <a:r>
                  <a:rPr lang="zh-CN" altLang="en-US" dirty="0">
                    <a:latin typeface="微软雅黑" panose="020B0503020204020204" pitchFamily="34" charset="-122"/>
                    <a:ea typeface="微软雅黑" panose="020B0503020204020204" pitchFamily="34" charset="-122"/>
                  </a:rPr>
                  <a:t>矩阵的每一行都是稳定地收敛到</a:t>
                </a:r>
                <a:r>
                  <a:rPr lang="en-US" altLang="zh-CN" dirty="0">
                    <a:latin typeface="微软雅黑" panose="020B0503020204020204" pitchFamily="34" charset="-122"/>
                    <a:ea typeface="微软雅黑" panose="020B0503020204020204" pitchFamily="34" charset="-122"/>
                  </a:rPr>
                  <a:t>π=[0.286,0.489,0.225] </a:t>
                </a:r>
                <a:r>
                  <a:rPr lang="zh-CN" altLang="en-US" dirty="0">
                    <a:latin typeface="微软雅黑" panose="020B0503020204020204" pitchFamily="34" charset="-122"/>
                    <a:ea typeface="微软雅黑" panose="020B0503020204020204" pitchFamily="34" charset="-122"/>
                  </a:rPr>
                  <a:t>这个概率分布。</a:t>
                </a:r>
                <a:endParaRPr lang="en-US" altLang="zh-CN"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25F2C256-4E3E-4A32-9BDA-8F8B76E55513}"/>
                  </a:ext>
                </a:extLst>
              </p:cNvPr>
              <p:cNvSpPr txBox="1">
                <a:spLocks noRot="1" noChangeAspect="1" noMove="1" noResize="1" noEditPoints="1" noAdjustHandles="1" noChangeArrowheads="1" noChangeShapeType="1" noTextEdit="1"/>
              </p:cNvSpPr>
              <p:nvPr/>
            </p:nvSpPr>
            <p:spPr>
              <a:xfrm>
                <a:off x="1142996" y="1787492"/>
                <a:ext cx="9913620" cy="3147208"/>
              </a:xfrm>
              <a:prstGeom prst="rect">
                <a:avLst/>
              </a:prstGeom>
              <a:blipFill>
                <a:blip r:embed="rId3"/>
                <a:stretch>
                  <a:fillRect l="-492" b="-2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4103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zh-CN" altLang="en-US" sz="3600" b="1" dirty="0"/>
              <a:t>马氏链及其平稳分布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42</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F2C256-4E3E-4A32-9BDA-8F8B76E55513}"/>
                  </a:ext>
                </a:extLst>
              </p:cNvPr>
              <p:cNvSpPr txBox="1"/>
              <p:nvPr/>
            </p:nvSpPr>
            <p:spPr>
              <a:xfrm>
                <a:off x="579120" y="1360772"/>
                <a:ext cx="10736580" cy="7622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马氏链定理： 如果一个非周期马氏链具有转移概率矩阵</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且它的任何两个状态是连通的，那么 </a:t>
                </a:r>
                <a14:m>
                  <m:oMath xmlns:m="http://schemas.openxmlformats.org/officeDocument/2006/math">
                    <m:func>
                      <m:funcPr>
                        <m:ctrlPr>
                          <a:rPr lang="en-US" altLang="zh-CN" i="1" smtClean="0">
                            <a:latin typeface="Cambria Math" panose="02040503050406030204" pitchFamily="18" charset="0"/>
                            <a:ea typeface="微软雅黑" panose="020B0503020204020204" pitchFamily="34" charset="-122"/>
                          </a:rPr>
                        </m:ctrlPr>
                      </m:funcPr>
                      <m:fName>
                        <m:limLow>
                          <m:limLowPr>
                            <m:ctrlPr>
                              <a:rPr lang="en-US" altLang="zh-CN" i="1" smtClean="0">
                                <a:latin typeface="Cambria Math" panose="02040503050406030204" pitchFamily="18" charset="0"/>
                                <a:ea typeface="微软雅黑" panose="020B0503020204020204" pitchFamily="34" charset="-122"/>
                              </a:rPr>
                            </m:ctrlPr>
                          </m:limLowPr>
                          <m:e>
                            <m:r>
                              <m:rPr>
                                <m:sty m:val="p"/>
                              </m:rPr>
                              <a:rPr lang="en-US" altLang="zh-CN" i="0" smtClean="0">
                                <a:latin typeface="Cambria Math" panose="02040503050406030204" pitchFamily="18" charset="0"/>
                                <a:ea typeface="微软雅黑" panose="020B0503020204020204" pitchFamily="34" charset="-122"/>
                              </a:rPr>
                              <m:t>lim</m:t>
                            </m:r>
                          </m:e>
                          <m:lim>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m:t>
                            </m:r>
                          </m:lim>
                        </m:limLow>
                      </m:fName>
                      <m:e>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𝑖𝑗</m:t>
                            </m:r>
                          </m:sub>
                          <m:sup>
                            <m:r>
                              <a:rPr lang="en-US" altLang="zh-CN" b="0" i="1" smtClean="0">
                                <a:latin typeface="Cambria Math" panose="02040503050406030204" pitchFamily="18" charset="0"/>
                                <a:ea typeface="微软雅黑" panose="020B0503020204020204" pitchFamily="34" charset="-122"/>
                              </a:rPr>
                              <m:t>𝑛</m:t>
                            </m:r>
                          </m:sup>
                        </m:sSubSup>
                      </m:e>
                    </m:func>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存在且与</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无关，记</a:t>
                </a:r>
                <a14:m>
                  <m:oMath xmlns:m="http://schemas.openxmlformats.org/officeDocument/2006/math">
                    <m:func>
                      <m:funcPr>
                        <m:ctrlPr>
                          <a:rPr lang="en-US" altLang="zh-CN" i="1">
                            <a:latin typeface="Cambria Math" panose="02040503050406030204" pitchFamily="18" charset="0"/>
                            <a:ea typeface="微软雅黑" panose="020B0503020204020204" pitchFamily="34" charset="-122"/>
                          </a:rPr>
                        </m:ctrlPr>
                      </m:funcPr>
                      <m:fName>
                        <m:limLow>
                          <m:limLowPr>
                            <m:ctrlPr>
                              <a:rPr lang="en-US" altLang="zh-CN" i="1">
                                <a:latin typeface="Cambria Math" panose="02040503050406030204" pitchFamily="18" charset="0"/>
                                <a:ea typeface="微软雅黑" panose="020B0503020204020204" pitchFamily="34" charset="-122"/>
                              </a:rPr>
                            </m:ctrlPr>
                          </m:limLowPr>
                          <m:e>
                            <m:r>
                              <m:rPr>
                                <m:sty m:val="p"/>
                              </m:rPr>
                              <a:rPr lang="en-US" altLang="zh-CN">
                                <a:latin typeface="Cambria Math" panose="02040503050406030204" pitchFamily="18" charset="0"/>
                                <a:ea typeface="微软雅黑" panose="020B0503020204020204" pitchFamily="34" charset="-122"/>
                              </a:rPr>
                              <m:t>lim</m:t>
                            </m:r>
                          </m:e>
                          <m:lim>
                            <m:r>
                              <a:rPr lang="en-US" altLang="zh-CN" i="1">
                                <a:latin typeface="Cambria Math" panose="02040503050406030204" pitchFamily="18" charset="0"/>
                                <a:ea typeface="微软雅黑" panose="020B0503020204020204" pitchFamily="34" charset="-122"/>
                              </a:rPr>
                              <m:t>𝑛</m:t>
                            </m:r>
                            <m:r>
                              <a:rPr lang="en-US" altLang="zh-CN" i="1">
                                <a:latin typeface="Cambria Math" panose="02040503050406030204" pitchFamily="18" charset="0"/>
                                <a:ea typeface="微软雅黑" panose="020B0503020204020204" pitchFamily="34" charset="-122"/>
                              </a:rPr>
                              <m:t>→∞</m:t>
                            </m:r>
                          </m:lim>
                        </m:limLow>
                      </m:fName>
                      <m:e>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𝑃</m:t>
                            </m:r>
                          </m:e>
                          <m:sub>
                            <m:r>
                              <a:rPr lang="en-US" altLang="zh-CN" i="1">
                                <a:latin typeface="Cambria Math" panose="02040503050406030204" pitchFamily="18" charset="0"/>
                                <a:ea typeface="微软雅黑" panose="020B0503020204020204" pitchFamily="34" charset="-122"/>
                              </a:rPr>
                              <m:t>𝑖𝑗</m:t>
                            </m:r>
                          </m:sub>
                          <m:sup>
                            <m:r>
                              <a:rPr lang="en-US" altLang="zh-CN" i="1">
                                <a:latin typeface="Cambria Math" panose="02040503050406030204" pitchFamily="18" charset="0"/>
                                <a:ea typeface="微软雅黑" panose="020B0503020204020204" pitchFamily="34" charset="-122"/>
                              </a:rPr>
                              <m:t>𝑛</m:t>
                            </m:r>
                          </m:sup>
                        </m:sSubSup>
                      </m:e>
                    </m:func>
                    <m:r>
                      <a:rPr lang="en-US" altLang="zh-CN" b="0" i="1" smtClean="0">
                        <a:latin typeface="Cambria Math" panose="02040503050406030204" pitchFamily="18" charset="0"/>
                        <a:ea typeface="微软雅黑" panose="020B0503020204020204" pitchFamily="34" charset="-122"/>
                      </a:rPr>
                      <m:t>= </m:t>
                    </m:r>
                    <m:r>
                      <a:rPr lang="zh-CN" altLang="en-US" b="0" i="1" smtClean="0">
                        <a:latin typeface="Cambria Math" panose="02040503050406030204" pitchFamily="18" charset="0"/>
                        <a:ea typeface="微软雅黑" panose="020B0503020204020204" pitchFamily="34" charset="-122"/>
                      </a:rPr>
                      <m:t>𝜋</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我们有</a:t>
                </a:r>
              </a:p>
            </p:txBody>
          </p:sp>
        </mc:Choice>
        <mc:Fallback xmlns="">
          <p:sp>
            <p:nvSpPr>
              <p:cNvPr id="3" name="文本框 2">
                <a:extLst>
                  <a:ext uri="{FF2B5EF4-FFF2-40B4-BE49-F238E27FC236}">
                    <a16:creationId xmlns:a16="http://schemas.microsoft.com/office/drawing/2014/main" id="{25F2C256-4E3E-4A32-9BDA-8F8B76E55513}"/>
                  </a:ext>
                </a:extLst>
              </p:cNvPr>
              <p:cNvSpPr txBox="1">
                <a:spLocks noRot="1" noChangeAspect="1" noMove="1" noResize="1" noEditPoints="1" noAdjustHandles="1" noChangeArrowheads="1" noChangeShapeType="1" noTextEdit="1"/>
              </p:cNvSpPr>
              <p:nvPr/>
            </p:nvSpPr>
            <p:spPr>
              <a:xfrm>
                <a:off x="579120" y="1360772"/>
                <a:ext cx="10736580" cy="762260"/>
              </a:xfrm>
              <a:prstGeom prst="rect">
                <a:avLst/>
              </a:prstGeom>
              <a:blipFill>
                <a:blip r:embed="rId3"/>
                <a:stretch>
                  <a:fillRect l="-454" t="-4000" b="-80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25F0ED1-830F-48A8-ADF8-4641E96BFA82}"/>
              </a:ext>
            </a:extLst>
          </p:cNvPr>
          <p:cNvPicPr>
            <a:picLocks noChangeAspect="1"/>
          </p:cNvPicPr>
          <p:nvPr/>
        </p:nvPicPr>
        <p:blipFill>
          <a:blip r:embed="rId4"/>
          <a:stretch>
            <a:fillRect/>
          </a:stretch>
        </p:blipFill>
        <p:spPr>
          <a:xfrm>
            <a:off x="2409779" y="2173430"/>
            <a:ext cx="6257143" cy="4000000"/>
          </a:xfrm>
          <a:prstGeom prst="rect">
            <a:avLst/>
          </a:prstGeom>
        </p:spPr>
      </p:pic>
    </p:spTree>
    <p:extLst>
      <p:ext uri="{BB962C8B-B14F-4D97-AF65-F5344CB8AC3E}">
        <p14:creationId xmlns:p14="http://schemas.microsoft.com/office/powerpoint/2010/main" val="4190432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zh-CN" altLang="en-US" sz="3600" b="1" dirty="0"/>
              <a:t>马氏链及其平稳分布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43</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F2C256-4E3E-4A32-9BDA-8F8B76E55513}"/>
                  </a:ext>
                </a:extLst>
              </p:cNvPr>
              <p:cNvSpPr txBox="1"/>
              <p:nvPr/>
            </p:nvSpPr>
            <p:spPr>
              <a:xfrm>
                <a:off x="419100" y="1185512"/>
                <a:ext cx="10736580" cy="6656759"/>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从初始概率分布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zh-CN" altLang="en-US" i="1" smtClean="0">
                            <a:latin typeface="Cambria Math" panose="02040503050406030204" pitchFamily="18" charset="0"/>
                            <a:ea typeface="微软雅黑" panose="020B0503020204020204" pitchFamily="34" charset="-122"/>
                          </a:rPr>
                          <m:t>𝜋</m:t>
                        </m:r>
                      </m:e>
                      <m:sub>
                        <m:r>
                          <a:rPr lang="en-US" altLang="zh-CN" b="0" i="1" smtClean="0">
                            <a:latin typeface="Cambria Math" panose="02040503050406030204" pitchFamily="18" charset="0"/>
                            <a:ea typeface="微软雅黑" panose="020B0503020204020204" pitchFamily="34" charset="-122"/>
                          </a:rPr>
                          <m:t>0</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出发，我们在马氏链上做状态转移，记</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的概率分布为</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zh-CN" altLang="en-US" i="1" smtClean="0">
                            <a:latin typeface="Cambria Math" panose="02040503050406030204" pitchFamily="18" charset="0"/>
                            <a:ea typeface="微软雅黑" panose="020B0503020204020204" pitchFamily="34" charset="-122"/>
                          </a:rPr>
                          <m:t>𝜋</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则有</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0</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𝜋</m:t>
                          </m:r>
                        </m:e>
                        <m:sub>
                          <m:r>
                            <a:rPr lang="en-US" altLang="zh-CN" b="0" i="1" smtClean="0">
                              <a:latin typeface="Cambria Math" panose="02040503050406030204" pitchFamily="18" charset="0"/>
                              <a:ea typeface="微软雅黑" panose="020B0503020204020204" pitchFamily="34" charset="-122"/>
                            </a:rPr>
                            <m:t>0</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0"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     …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𝜋</m:t>
                          </m:r>
                        </m:e>
                        <m:sub>
                          <m:r>
                            <a:rPr lang="en-US" altLang="zh-CN" b="0" i="1" smtClean="0">
                              <a:latin typeface="Cambria Math" panose="02040503050406030204" pitchFamily="18" charset="0"/>
                              <a:ea typeface="微软雅黑" panose="020B0503020204020204" pitchFamily="34" charset="-122"/>
                            </a:rPr>
                            <m:t>𝑖</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𝜋</m:t>
                          </m:r>
                        </m:e>
                        <m:sub>
                          <m:r>
                            <a:rPr lang="en-US" altLang="zh-CN" b="0" i="1" smtClean="0">
                              <a:latin typeface="Cambria Math" panose="02040503050406030204" pitchFamily="18" charset="0"/>
                              <a:ea typeface="微软雅黑" panose="020B0503020204020204" pitchFamily="34" charset="-122"/>
                            </a:rPr>
                            <m:t>𝑖</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𝜋</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𝑃</m:t>
                      </m:r>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𝜋</m:t>
                          </m:r>
                        </m:e>
                        <m:sub>
                          <m:r>
                            <a:rPr lang="en-US" altLang="zh-CN" b="0" i="1" smtClean="0">
                              <a:latin typeface="Cambria Math" panose="02040503050406030204" pitchFamily="18" charset="0"/>
                              <a:ea typeface="微软雅黑" panose="020B0503020204020204" pitchFamily="34" charset="-122"/>
                            </a:rPr>
                            <m:t>0</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𝑃</m:t>
                          </m:r>
                        </m:e>
                        <m:sup>
                          <m:r>
                            <a:rPr lang="en-US" altLang="zh-CN" b="0" i="1" smtClean="0">
                              <a:latin typeface="Cambria Math" panose="02040503050406030204" pitchFamily="18" charset="0"/>
                              <a:ea typeface="微软雅黑" panose="020B0503020204020204" pitchFamily="34" charset="-122"/>
                            </a:rPr>
                            <m:t>𝑛</m:t>
                          </m:r>
                        </m:sup>
                      </m:sSup>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由马氏链收敛的定理</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概率分布</a:t>
                </a:r>
                <a:r>
                  <a:rPr lang="en-US" altLang="zh-CN" dirty="0">
                    <a:latin typeface="微软雅黑" panose="020B0503020204020204" pitchFamily="34" charset="-122"/>
                    <a:ea typeface="微软雅黑" panose="020B0503020204020204" pitchFamily="34" charset="-122"/>
                  </a:rPr>
                  <a:t>π</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将收敛到平稳分布 </a:t>
                </a:r>
                <a:r>
                  <a:rPr lang="en-US" altLang="zh-CN" dirty="0">
                    <a:latin typeface="微软雅黑" panose="020B0503020204020204" pitchFamily="34" charset="-122"/>
                    <a:ea typeface="微软雅黑" panose="020B0503020204020204" pitchFamily="34" charset="-122"/>
                  </a:rPr>
                  <a:t>π(x)</a:t>
                </a:r>
                <a:r>
                  <a:rPr lang="zh-CN" altLang="en-US" dirty="0">
                    <a:latin typeface="微软雅黑" panose="020B0503020204020204" pitchFamily="34" charset="-122"/>
                    <a:ea typeface="微软雅黑" panose="020B0503020204020204" pitchFamily="34" charset="-122"/>
                  </a:rPr>
                  <a:t>。假设到第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步的时候马氏链收敛，则有</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i="1">
                              <a:latin typeface="Cambria Math" panose="02040503050406030204" pitchFamily="18" charset="0"/>
                              <a:ea typeface="微软雅黑" panose="020B0503020204020204" pitchFamily="34" charset="-122"/>
                            </a:rPr>
                            <m:t>0</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𝜋</m:t>
                          </m:r>
                        </m:e>
                        <m:sub>
                          <m:r>
                            <a:rPr lang="en-US" altLang="zh-CN" i="1">
                              <a:latin typeface="Cambria Math" panose="02040503050406030204" pitchFamily="18" charset="0"/>
                              <a:ea typeface="微软雅黑" panose="020B0503020204020204" pitchFamily="34" charset="-122"/>
                            </a:rPr>
                            <m:t>0</m:t>
                          </m:r>
                        </m:sub>
                      </m:sSub>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𝑥</m:t>
                          </m:r>
                        </m:e>
                      </m:d>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𝜋</m:t>
                          </m:r>
                        </m:e>
                        <m:sub>
                          <m:r>
                            <a:rPr lang="en-US" altLang="zh-CN" b="0" i="1" smtClean="0">
                              <a:latin typeface="Cambria Math" panose="02040503050406030204" pitchFamily="18" charset="0"/>
                              <a:ea typeface="微软雅黑" panose="020B0503020204020204" pitchFamily="34" charset="-122"/>
                            </a:rPr>
                            <m:t>1</m:t>
                          </m:r>
                        </m:sub>
                      </m:sSub>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𝑥</m:t>
                          </m:r>
                        </m:e>
                      </m:d>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𝑛</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𝜋</m:t>
                          </m:r>
                        </m:e>
                        <m:sub>
                          <m:r>
                            <a:rPr lang="en-US" altLang="zh-CN" b="0" i="1" smtClean="0">
                              <a:latin typeface="Cambria Math" panose="02040503050406030204" pitchFamily="18" charset="0"/>
                              <a:ea typeface="微软雅黑" panose="020B0503020204020204" pitchFamily="34" charset="-122"/>
                            </a:rPr>
                            <m:t>𝑛</m:t>
                          </m:r>
                        </m:sub>
                      </m:sSub>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r>
                        <a:rPr lang="zh-CN" altLang="en-US" b="0" i="1" smtClean="0">
                          <a:latin typeface="Cambria Math" panose="02040503050406030204" pitchFamily="18" charset="0"/>
                          <a:ea typeface="微软雅黑" panose="020B0503020204020204" pitchFamily="34" charset="-122"/>
                        </a:rPr>
                        <m:t>𝜋</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+1 </m:t>
                          </m:r>
                        </m:sub>
                      </m:sSub>
                      <m:r>
                        <a:rPr lang="en-US" altLang="zh-CN" b="0" i="1" smtClean="0">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  </m:t>
                      </m:r>
                      <m:r>
                        <a:rPr lang="zh-CN" altLang="en-US" i="1" smtClean="0">
                          <a:latin typeface="Cambria Math" panose="02040503050406030204" pitchFamily="18" charset="0"/>
                          <a:ea typeface="微软雅黑" panose="020B0503020204020204" pitchFamily="34" charset="-122"/>
                        </a:rPr>
                        <m:t>𝜋</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𝑥</m:t>
                          </m:r>
                        </m:e>
                      </m:d>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endParaRPr lang="en-US" altLang="zh-CN" dirty="0">
                  <a:latin typeface="微软雅黑" panose="020B0503020204020204" pitchFamily="34" charset="-122"/>
                  <a:ea typeface="微软雅黑" panose="020B0503020204020204" pitchFamily="34" charset="-122"/>
                </a:endParaRPr>
              </a:p>
              <a:p>
                <a:pPr>
                  <a:lnSpc>
                    <a:spcPct val="200000"/>
                  </a:lnSpc>
                </a:pPr>
                <a:endParaRPr lang="en-US" altLang="zh-CN" dirty="0">
                  <a:latin typeface="微软雅黑" panose="020B0503020204020204" pitchFamily="34" charset="-122"/>
                  <a:ea typeface="微软雅黑" panose="020B0503020204020204" pitchFamily="34" charset="-122"/>
                </a:endParaRPr>
              </a:p>
              <a:p>
                <a:pPr>
                  <a:lnSpc>
                    <a:spcPct val="200000"/>
                  </a:lnSpc>
                </a:pPr>
                <a:endParaRPr lang="zh-CN" altLang="en-US"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25F2C256-4E3E-4A32-9BDA-8F8B76E55513}"/>
                  </a:ext>
                </a:extLst>
              </p:cNvPr>
              <p:cNvSpPr txBox="1">
                <a:spLocks noRot="1" noChangeAspect="1" noMove="1" noResize="1" noEditPoints="1" noAdjustHandles="1" noChangeArrowheads="1" noChangeShapeType="1" noTextEdit="1"/>
              </p:cNvSpPr>
              <p:nvPr/>
            </p:nvSpPr>
            <p:spPr>
              <a:xfrm>
                <a:off x="419100" y="1185512"/>
                <a:ext cx="10736580" cy="6656759"/>
              </a:xfrm>
              <a:prstGeom prst="rect">
                <a:avLst/>
              </a:prstGeom>
              <a:blipFill>
                <a:blip r:embed="rId3"/>
                <a:stretch>
                  <a:fillRect l="-5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1254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a:t>
            </a:r>
            <a:r>
              <a:rPr lang="en-US" altLang="zh-CN" sz="2800" b="1" dirty="0"/>
              <a:t>MCMC(</a:t>
            </a:r>
            <a:r>
              <a:rPr lang="en-US" altLang="zh-CN" sz="3600" b="1" dirty="0"/>
              <a:t>Markov Chain Monte Carlo</a:t>
            </a:r>
            <a:r>
              <a:rPr lang="en-US" altLang="zh-CN" sz="2800" b="1" dirty="0"/>
              <a:t>)</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44</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1B37B39-1BCC-4DA4-922D-0A297C17D179}"/>
                  </a:ext>
                </a:extLst>
              </p:cNvPr>
              <p:cNvSpPr txBox="1"/>
              <p:nvPr/>
            </p:nvSpPr>
            <p:spPr>
              <a:xfrm>
                <a:off x="1706880" y="1787332"/>
                <a:ext cx="8785860" cy="2775760"/>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对于给定的概率分布</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我们希望能有便捷的方式生成它对应的样本。由于马氏链能收敛到平稳分布， 于是一个很的漂亮想法是：如果我们能构造一个转移矩阵为</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的马氏链，使得该马氏链的平稳分布恰好是</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那么我们从任何一个初始状态</a:t>
                </a:r>
                <a14:m>
                  <m:oMath xmlns:m="http://schemas.openxmlformats.org/officeDocument/2006/math">
                    <m:r>
                      <a:rPr lang="en-US" altLang="zh-CN" b="0" i="1" smtClean="0">
                        <a:latin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出发沿着马氏链转移</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得到一个转移序列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 如果马氏链在第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步已经收敛了，于是我们就得到了</a:t>
                </a:r>
                <a14:m>
                  <m:oMath xmlns:m="http://schemas.openxmlformats.org/officeDocument/2006/math">
                    <m:r>
                      <a:rPr lang="zh-CN" altLang="en-US"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的样本</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p>
            </p:txBody>
          </p:sp>
        </mc:Choice>
        <mc:Fallback xmlns="">
          <p:sp>
            <p:nvSpPr>
              <p:cNvPr id="7" name="文本框 6">
                <a:extLst>
                  <a:ext uri="{FF2B5EF4-FFF2-40B4-BE49-F238E27FC236}">
                    <a16:creationId xmlns:a16="http://schemas.microsoft.com/office/drawing/2014/main" id="{01B37B39-1BCC-4DA4-922D-0A297C17D179}"/>
                  </a:ext>
                </a:extLst>
              </p:cNvPr>
              <p:cNvSpPr txBox="1">
                <a:spLocks noRot="1" noChangeAspect="1" noMove="1" noResize="1" noEditPoints="1" noAdjustHandles="1" noChangeArrowheads="1" noChangeShapeType="1" noTextEdit="1"/>
              </p:cNvSpPr>
              <p:nvPr/>
            </p:nvSpPr>
            <p:spPr>
              <a:xfrm>
                <a:off x="1706880" y="1787332"/>
                <a:ext cx="8785860" cy="2775760"/>
              </a:xfrm>
              <a:prstGeom prst="rect">
                <a:avLst/>
              </a:prstGeom>
              <a:blipFill>
                <a:blip r:embed="rId3"/>
                <a:stretch>
                  <a:fillRect l="-555" r="-3123" b="-2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9085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MCMC</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45</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F2C256-4E3E-4A32-9BDA-8F8B76E55513}"/>
                  </a:ext>
                </a:extLst>
              </p:cNvPr>
              <p:cNvSpPr txBox="1"/>
              <p:nvPr/>
            </p:nvSpPr>
            <p:spPr>
              <a:xfrm>
                <a:off x="579120" y="1360772"/>
                <a:ext cx="10736580" cy="2823402"/>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马氏链的收敛性质主要由转移矩阵</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决定</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所以基于马氏链做采样的关键问题是如何构造转移矩阵</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使得平稳分布恰好是我们要的分布</a:t>
                </a:r>
                <a:r>
                  <a:rPr lang="en-US" altLang="zh-CN" dirty="0">
                    <a:latin typeface="微软雅黑" panose="020B0503020204020204" pitchFamily="34" charset="-122"/>
                    <a:ea typeface="微软雅黑" panose="020B0503020204020204" pitchFamily="34" charset="-122"/>
                  </a:rPr>
                  <a:t>p(x)</a:t>
                </a:r>
                <a:r>
                  <a:rPr lang="zh-CN" altLang="en-US" dirty="0">
                    <a:latin typeface="微软雅黑" panose="020B0503020204020204" pitchFamily="34" charset="-122"/>
                    <a:ea typeface="微软雅黑" panose="020B0503020204020204" pitchFamily="34" charset="-122"/>
                  </a:rPr>
                  <a:t>。如何能做到这一点呢？我们主要使用如下的定理。</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定理：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细致平稳条件</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如果非周期马氏链的转移矩阵</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𝑃</m:t>
                    </m:r>
                  </m:oMath>
                </a14:m>
                <a:r>
                  <a:rPr lang="zh-CN" altLang="en-US" dirty="0">
                    <a:latin typeface="微软雅黑" panose="020B0503020204020204" pitchFamily="34" charset="-122"/>
                    <a:ea typeface="微软雅黑" panose="020B0503020204020204" pitchFamily="34" charset="-122"/>
                  </a:rPr>
                  <a:t>和分布</a:t>
                </a:r>
                <a:r>
                  <a:rPr lang="en-US" altLang="zh-CN" dirty="0">
                    <a:latin typeface="微软雅黑" panose="020B0503020204020204" pitchFamily="34" charset="-122"/>
                    <a:ea typeface="微软雅黑" panose="020B0503020204020204" pitchFamily="34" charset="-122"/>
                  </a:rPr>
                  <a:t>π(x) </a:t>
                </a:r>
                <a:r>
                  <a:rPr lang="zh-CN" altLang="en-US" dirty="0">
                    <a:latin typeface="微软雅黑" panose="020B0503020204020204" pitchFamily="34" charset="-122"/>
                    <a:ea typeface="微软雅黑" panose="020B0503020204020204" pitchFamily="34" charset="-122"/>
                  </a:rPr>
                  <a:t>满足</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微软雅黑" panose="020B0503020204020204" pitchFamily="34" charset="-122"/>
                        </a:rPr>
                        <m:t>𝜋</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𝑖𝑗</m:t>
                          </m:r>
                        </m:sub>
                      </m:sSub>
                      <m:r>
                        <a:rPr lang="en-US" altLang="zh-CN" b="0" i="1" smtClean="0">
                          <a:latin typeface="Cambria Math" panose="02040503050406030204" pitchFamily="18" charset="0"/>
                          <a:ea typeface="微软雅黑" panose="020B0503020204020204" pitchFamily="34" charset="-122"/>
                        </a:rPr>
                        <m:t>= </m:t>
                      </m:r>
                      <m:r>
                        <a:rPr lang="zh-CN" altLang="en-US" b="0" i="1" smtClean="0">
                          <a:latin typeface="Cambria Math" panose="02040503050406030204" pitchFamily="18" charset="0"/>
                          <a:ea typeface="微软雅黑" panose="020B0503020204020204" pitchFamily="34" charset="-122"/>
                        </a:rPr>
                        <m:t>𝜋</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𝑗𝑖</m:t>
                          </m:r>
                        </m:sub>
                      </m:sSub>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𝑓𝑜𝑟</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𝑎𝑙𝑙</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𝑗</m:t>
                      </m:r>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则 </a:t>
                </a:r>
                <a:r>
                  <a:rPr lang="el-GR" altLang="zh-CN" dirty="0">
                    <a:latin typeface="微软雅黑" panose="020B0503020204020204" pitchFamily="34" charset="-122"/>
                    <a:ea typeface="微软雅黑" panose="020B0503020204020204" pitchFamily="34" charset="-122"/>
                  </a:rPr>
                  <a:t>π(</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是马氏链的平稳分布，上式被称为细致平稳条件</a:t>
                </a:r>
                <a:r>
                  <a:rPr lang="en-US" altLang="zh-CN" dirty="0">
                    <a:latin typeface="微软雅黑" panose="020B0503020204020204" pitchFamily="34" charset="-122"/>
                    <a:ea typeface="微软雅黑" panose="020B0503020204020204" pitchFamily="34" charset="-122"/>
                  </a:rPr>
                  <a:t>(detailed balance condition)</a:t>
                </a:r>
                <a:r>
                  <a:rPr lang="zh-CN" altLang="en-US" dirty="0">
                    <a:latin typeface="微软雅黑" panose="020B0503020204020204" pitchFamily="34" charset="-122"/>
                    <a:ea typeface="微软雅黑" panose="020B0503020204020204" pitchFamily="34" charset="-122"/>
                  </a:rPr>
                  <a:t>。</a:t>
                </a:r>
              </a:p>
            </p:txBody>
          </p:sp>
        </mc:Choice>
        <mc:Fallback xmlns="">
          <p:sp>
            <p:nvSpPr>
              <p:cNvPr id="3" name="文本框 2">
                <a:extLst>
                  <a:ext uri="{FF2B5EF4-FFF2-40B4-BE49-F238E27FC236}">
                    <a16:creationId xmlns:a16="http://schemas.microsoft.com/office/drawing/2014/main" id="{25F2C256-4E3E-4A32-9BDA-8F8B76E55513}"/>
                  </a:ext>
                </a:extLst>
              </p:cNvPr>
              <p:cNvSpPr txBox="1">
                <a:spLocks noRot="1" noChangeAspect="1" noMove="1" noResize="1" noEditPoints="1" noAdjustHandles="1" noChangeArrowheads="1" noChangeShapeType="1" noTextEdit="1"/>
              </p:cNvSpPr>
              <p:nvPr/>
            </p:nvSpPr>
            <p:spPr>
              <a:xfrm>
                <a:off x="579120" y="1360772"/>
                <a:ext cx="10736580" cy="2823402"/>
              </a:xfrm>
              <a:prstGeom prst="rect">
                <a:avLst/>
              </a:prstGeom>
              <a:blipFill>
                <a:blip r:embed="rId3"/>
                <a:stretch>
                  <a:fillRect l="-454" b="-25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089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MCMC</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46</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F2C256-4E3E-4A32-9BDA-8F8B76E55513}"/>
                  </a:ext>
                </a:extLst>
              </p:cNvPr>
              <p:cNvSpPr txBox="1"/>
              <p:nvPr/>
            </p:nvSpPr>
            <p:spPr>
              <a:xfrm>
                <a:off x="579120" y="1360772"/>
                <a:ext cx="10736580" cy="3886770"/>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假设我们已经有一个转移矩阵为</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马氏链</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𝑞</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表示从状态</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oMath>
                </a14:m>
                <a:r>
                  <a:rPr lang="zh-CN" altLang="en-US" dirty="0">
                    <a:latin typeface="微软雅黑" panose="020B0503020204020204" pitchFamily="34" charset="-122"/>
                    <a:ea typeface="微软雅黑" panose="020B0503020204020204" pitchFamily="34" charset="-122"/>
                  </a:rPr>
                  <a:t>转移到状态</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oMath>
                </a14:m>
                <a:r>
                  <a:rPr lang="zh-CN" altLang="en-US" dirty="0">
                    <a:latin typeface="微软雅黑" panose="020B0503020204020204" pitchFamily="34" charset="-122"/>
                    <a:ea typeface="微软雅黑" panose="020B0503020204020204" pitchFamily="34" charset="-122"/>
                  </a:rPr>
                  <a:t>的概率，显然，通常情况下</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𝑞</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𝑞</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引入</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希望</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e>
                      </m:d>
                      <m:r>
                        <a:rPr lang="en-US" altLang="zh-CN" i="1">
                          <a:latin typeface="Cambria Math" panose="02040503050406030204" pitchFamily="18" charset="0"/>
                          <a:ea typeface="微软雅黑" panose="020B0503020204020204" pitchFamily="34" charset="-122"/>
                        </a:rPr>
                        <m:t>𝑞</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𝛼</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𝑗</m:t>
                          </m:r>
                        </m:e>
                      </m:d>
                      <m:r>
                        <a:rPr lang="en-US" altLang="zh-CN" i="1">
                          <a:latin typeface="Cambria Math" panose="02040503050406030204" pitchFamily="18" charset="0"/>
                          <a:ea typeface="微软雅黑" panose="020B0503020204020204" pitchFamily="34" charset="-122"/>
                        </a:rPr>
                        <m:t>𝑞</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最简单的，</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𝛼</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𝑗</m:t>
                          </m:r>
                        </m:e>
                      </m:d>
                      <m:r>
                        <a:rPr lang="en-US" altLang="zh-CN" i="1">
                          <a:latin typeface="Cambria Math" panose="02040503050406030204" pitchFamily="18" charset="0"/>
                          <a:ea typeface="微软雅黑" panose="020B0503020204020204" pitchFamily="34" charset="-122"/>
                        </a:rPr>
                        <m:t>𝑞</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𝛼</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e>
                      </m:d>
                      <m:r>
                        <a:rPr lang="en-US" altLang="zh-CN" i="1">
                          <a:latin typeface="Cambria Math" panose="02040503050406030204" pitchFamily="18" charset="0"/>
                          <a:ea typeface="微软雅黑" panose="020B0503020204020204" pitchFamily="34" charset="-122"/>
                        </a:rPr>
                        <m:t>𝑞</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𝑗</m:t>
                          </m:r>
                        </m:e>
                      </m:d>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t>于是</a:t>
                </a:r>
                <a:r>
                  <a:rPr lang="en-US" altLang="zh-CN" dirty="0"/>
                  <a:t>(*)</a:t>
                </a:r>
                <a:r>
                  <a:rPr lang="zh-CN" altLang="en-US" dirty="0"/>
                  <a:t>式就成立了。所以有</a:t>
                </a:r>
                <a:endParaRPr lang="zh-CN" altLang="en-US"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25F2C256-4E3E-4A32-9BDA-8F8B76E55513}"/>
                  </a:ext>
                </a:extLst>
              </p:cNvPr>
              <p:cNvSpPr txBox="1">
                <a:spLocks noRot="1" noChangeAspect="1" noMove="1" noResize="1" noEditPoints="1" noAdjustHandles="1" noChangeArrowheads="1" noChangeShapeType="1" noTextEdit="1"/>
              </p:cNvSpPr>
              <p:nvPr/>
            </p:nvSpPr>
            <p:spPr>
              <a:xfrm>
                <a:off x="579120" y="1360772"/>
                <a:ext cx="10736580" cy="3886770"/>
              </a:xfrm>
              <a:prstGeom prst="rect">
                <a:avLst/>
              </a:prstGeom>
              <a:blipFill>
                <a:blip r:embed="rId3"/>
                <a:stretch>
                  <a:fillRect l="-454" b="-172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62FC22B3-E4E3-4D56-A782-E0AE299282E9}"/>
              </a:ext>
            </a:extLst>
          </p:cNvPr>
          <p:cNvPicPr>
            <a:picLocks noChangeAspect="1"/>
          </p:cNvPicPr>
          <p:nvPr/>
        </p:nvPicPr>
        <p:blipFill>
          <a:blip r:embed="rId4"/>
          <a:stretch>
            <a:fillRect/>
          </a:stretch>
        </p:blipFill>
        <p:spPr>
          <a:xfrm>
            <a:off x="3634043" y="5247542"/>
            <a:ext cx="4085714" cy="733333"/>
          </a:xfrm>
          <a:prstGeom prst="rect">
            <a:avLst/>
          </a:prstGeom>
        </p:spPr>
      </p:pic>
    </p:spTree>
    <p:extLst>
      <p:ext uri="{BB962C8B-B14F-4D97-AF65-F5344CB8AC3E}">
        <p14:creationId xmlns:p14="http://schemas.microsoft.com/office/powerpoint/2010/main" val="3036857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MCMC</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47</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D46DD5F-85B6-4ECF-80E7-CB1211A4C9CF}"/>
                  </a:ext>
                </a:extLst>
              </p:cNvPr>
              <p:cNvSpPr txBox="1"/>
              <p:nvPr/>
            </p:nvSpPr>
            <p:spPr>
              <a:xfrm>
                <a:off x="1333500" y="1430185"/>
                <a:ext cx="7996030"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在改造 </a:t>
                </a:r>
                <a:r>
                  <a:rPr lang="en-US" altLang="zh-CN" dirty="0">
                    <a:latin typeface="微软雅黑" panose="020B0503020204020204" pitchFamily="34" charset="-122"/>
                    <a:ea typeface="微软雅黑" panose="020B0503020204020204" pitchFamily="34" charset="-122"/>
                  </a:rPr>
                  <a:t>Q </a:t>
                </a:r>
                <a:r>
                  <a:rPr lang="zh-CN" altLang="en-US" dirty="0">
                    <a:latin typeface="微软雅黑" panose="020B0503020204020204" pitchFamily="34" charset="-122"/>
                    <a:ea typeface="微软雅黑" panose="020B0503020204020204" pitchFamily="34" charset="-122"/>
                  </a:rPr>
                  <a:t>的过程中引入的 </a:t>
                </a:r>
                <a14:m>
                  <m:oMath xmlns:m="http://schemas.openxmlformats.org/officeDocument/2006/math">
                    <m:r>
                      <a:rPr lang="en-US" altLang="zh-CN" i="1">
                        <a:latin typeface="Cambria Math" panose="02040503050406030204" pitchFamily="18" charset="0"/>
                        <a:ea typeface="微软雅黑" panose="020B0503020204020204" pitchFamily="34" charset="-122"/>
                      </a:rPr>
                      <m:t>𝛼</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𝑗</m:t>
                        </m:r>
                      </m:e>
                    </m:d>
                  </m:oMath>
                </a14:m>
                <a:r>
                  <a:rPr lang="zh-CN" altLang="en-US" dirty="0">
                    <a:latin typeface="微软雅黑" panose="020B0503020204020204" pitchFamily="34" charset="-122"/>
                    <a:ea typeface="微软雅黑" panose="020B0503020204020204" pitchFamily="34" charset="-122"/>
                  </a:rPr>
                  <a:t>称为接受率，物理意义可以理解为在原来的马氏链上，从状态 </a:t>
                </a:r>
                <a14:m>
                  <m:oMath xmlns:m="http://schemas.openxmlformats.org/officeDocument/2006/math">
                    <m:r>
                      <a:rPr lang="en-US" altLang="zh-CN" b="0" i="1" smtClean="0">
                        <a:latin typeface="Cambria Math" panose="02040503050406030204" pitchFamily="18" charset="0"/>
                      </a:rPr>
                      <m:t>𝑖</m:t>
                    </m:r>
                  </m:oMath>
                </a14:m>
                <a:r>
                  <a:rPr lang="zh-CN" altLang="en-US" dirty="0">
                    <a:latin typeface="微软雅黑" panose="020B0503020204020204" pitchFamily="34" charset="-122"/>
                    <a:ea typeface="微软雅黑" panose="020B0503020204020204" pitchFamily="34" charset="-122"/>
                  </a:rPr>
                  <a:t>以</a:t>
                </a:r>
                <a14:m>
                  <m:oMath xmlns:m="http://schemas.openxmlformats.org/officeDocument/2006/math">
                    <m:r>
                      <m:rPr>
                        <m:sty m:val="p"/>
                      </m:rPr>
                      <a:rPr lang="en-US" altLang="zh-CN" b="0" i="0" smtClean="0">
                        <a:latin typeface="Cambria Math" panose="02040503050406030204" pitchFamily="18" charset="0"/>
                        <a:ea typeface="微软雅黑" panose="020B0503020204020204" pitchFamily="34" charset="-122"/>
                      </a:rPr>
                      <m:t>q</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𝑗</m:t>
                        </m:r>
                      </m:e>
                    </m:d>
                  </m:oMath>
                </a14:m>
                <a:r>
                  <a:rPr lang="zh-CN" altLang="en-US" dirty="0">
                    <a:latin typeface="微软雅黑" panose="020B0503020204020204" pitchFamily="34" charset="-122"/>
                    <a:ea typeface="微软雅黑" panose="020B0503020204020204" pitchFamily="34" charset="-122"/>
                  </a:rPr>
                  <a:t>的概率转跳转到状态</a:t>
                </a:r>
                <a14:m>
                  <m:oMath xmlns:m="http://schemas.openxmlformats.org/officeDocument/2006/math">
                    <m:r>
                      <a:rPr lang="en-US" altLang="zh-CN" b="0" i="1" smtClean="0">
                        <a:latin typeface="Cambria Math" panose="02040503050406030204" pitchFamily="18" charset="0"/>
                      </a:rPr>
                      <m:t>𝑗</m:t>
                    </m:r>
                  </m:oMath>
                </a14:m>
                <a:r>
                  <a:rPr lang="zh-CN" altLang="en-US" dirty="0">
                    <a:latin typeface="微软雅黑" panose="020B0503020204020204" pitchFamily="34" charset="-122"/>
                    <a:ea typeface="微软雅黑" panose="020B0503020204020204" pitchFamily="34" charset="-122"/>
                  </a:rPr>
                  <a:t>的时候，我们以</a:t>
                </a:r>
                <a14:m>
                  <m:oMath xmlns:m="http://schemas.openxmlformats.org/officeDocument/2006/math">
                    <m:r>
                      <a:rPr lang="en-US" altLang="zh-CN" i="1">
                        <a:latin typeface="Cambria Math" panose="02040503050406030204" pitchFamily="18" charset="0"/>
                        <a:ea typeface="微软雅黑" panose="020B0503020204020204" pitchFamily="34" charset="-122"/>
                      </a:rPr>
                      <m:t>𝛼</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𝑗</m:t>
                        </m:r>
                      </m:e>
                    </m:d>
                  </m:oMath>
                </a14:m>
                <a:r>
                  <a:rPr lang="zh-CN" altLang="en-US" dirty="0">
                    <a:latin typeface="微软雅黑" panose="020B0503020204020204" pitchFamily="34" charset="-122"/>
                    <a:ea typeface="微软雅黑" panose="020B0503020204020204" pitchFamily="34" charset="-122"/>
                  </a:rPr>
                  <a:t>的概率接受这个转移，于是得到新的马氏链</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的转移概率为</a:t>
                </a:r>
                <a:r>
                  <a:rPr lang="en-US" altLang="zh-CN" dirty="0">
                    <a:latin typeface="微软雅黑" panose="020B0503020204020204" pitchFamily="34" charset="-122"/>
                    <a:ea typeface="微软雅黑" panose="020B0503020204020204" pitchFamily="34" charset="-122"/>
                  </a:rPr>
                  <a:t>q</a:t>
                </a:r>
                <a14:m>
                  <m:oMath xmlns:m="http://schemas.openxmlformats.org/officeDocument/2006/math">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𝑗</m:t>
                        </m:r>
                      </m:e>
                    </m:d>
                    <m:r>
                      <a:rPr lang="en-US" altLang="zh-CN" i="1">
                        <a:latin typeface="Cambria Math" panose="02040503050406030204" pitchFamily="18" charset="0"/>
                        <a:ea typeface="微软雅黑" panose="020B0503020204020204" pitchFamily="34" charset="-122"/>
                      </a:rPr>
                      <m:t>𝛼</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𝑗</m:t>
                        </m:r>
                      </m:e>
                    </m:d>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p>
            </p:txBody>
          </p:sp>
        </mc:Choice>
        <mc:Fallback xmlns="">
          <p:sp>
            <p:nvSpPr>
              <p:cNvPr id="9" name="文本框 8">
                <a:extLst>
                  <a:ext uri="{FF2B5EF4-FFF2-40B4-BE49-F238E27FC236}">
                    <a16:creationId xmlns:a16="http://schemas.microsoft.com/office/drawing/2014/main" id="{CD46DD5F-85B6-4ECF-80E7-CB1211A4C9CF}"/>
                  </a:ext>
                </a:extLst>
              </p:cNvPr>
              <p:cNvSpPr txBox="1">
                <a:spLocks noRot="1" noChangeAspect="1" noMove="1" noResize="1" noEditPoints="1" noAdjustHandles="1" noChangeArrowheads="1" noChangeShapeType="1" noTextEdit="1"/>
              </p:cNvSpPr>
              <p:nvPr/>
            </p:nvSpPr>
            <p:spPr>
              <a:xfrm>
                <a:off x="1333500" y="1430185"/>
                <a:ext cx="7996030" cy="1289905"/>
              </a:xfrm>
              <a:prstGeom prst="rect">
                <a:avLst/>
              </a:prstGeom>
              <a:blipFill>
                <a:blip r:embed="rId3"/>
                <a:stretch>
                  <a:fillRect l="-686" r="-534" b="-7109"/>
                </a:stretch>
              </a:blipFill>
            </p:spPr>
            <p:txBody>
              <a:bodyPr/>
              <a:lstStyle/>
              <a:p>
                <a:r>
                  <a:rPr lang="zh-CN" altLang="en-US">
                    <a:noFill/>
                  </a:rPr>
                  <a:t> </a:t>
                </a:r>
              </a:p>
            </p:txBody>
          </p:sp>
        </mc:Fallback>
      </mc:AlternateContent>
      <p:pic>
        <p:nvPicPr>
          <p:cNvPr id="41987" name="Picture 3" descr="mcmc-transition">
            <a:extLst>
              <a:ext uri="{FF2B5EF4-FFF2-40B4-BE49-F238E27FC236}">
                <a16:creationId xmlns:a16="http://schemas.microsoft.com/office/drawing/2014/main" id="{901FB01C-A778-48CB-83E9-8150FC14FC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96" y="2807316"/>
            <a:ext cx="8562975" cy="324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50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MCMC</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48</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D46DD5F-85B6-4ECF-80E7-CB1211A4C9CF}"/>
                  </a:ext>
                </a:extLst>
              </p:cNvPr>
              <p:cNvSpPr txBox="1"/>
              <p:nvPr/>
            </p:nvSpPr>
            <p:spPr>
              <a:xfrm>
                <a:off x="1333500" y="1430185"/>
                <a:ext cx="7996030"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假设我们已经有一个转移矩阵</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对应元素为</a:t>
                </a:r>
                <a14:m>
                  <m:oMath xmlns:m="http://schemas.openxmlformats.org/officeDocument/2006/math">
                    <m:r>
                      <a:rPr lang="en-US" altLang="zh-CN" i="1">
                        <a:latin typeface="Cambria Math" panose="02040503050406030204" pitchFamily="18" charset="0"/>
                        <a:ea typeface="微软雅黑" panose="020B0503020204020204" pitchFamily="34" charset="-122"/>
                      </a:rPr>
                      <m:t>𝛼</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𝑗</m:t>
                        </m:r>
                      </m:e>
                    </m:d>
                  </m:oMath>
                </a14:m>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把以上的过程整理一下，我们就得到了如下的用于采样概率分布</a:t>
                </a:r>
                <a:r>
                  <a:rPr lang="en-US" altLang="zh-CN" dirty="0">
                    <a:latin typeface="微软雅黑" panose="020B0503020204020204" pitchFamily="34" charset="-122"/>
                    <a:ea typeface="微软雅黑" panose="020B0503020204020204" pitchFamily="34" charset="-122"/>
                  </a:rPr>
                  <a:t>p(x)</a:t>
                </a:r>
                <a:r>
                  <a:rPr lang="zh-CN" altLang="en-US" dirty="0">
                    <a:latin typeface="微软雅黑" panose="020B0503020204020204" pitchFamily="34" charset="-122"/>
                    <a:ea typeface="微软雅黑" panose="020B0503020204020204" pitchFamily="34" charset="-122"/>
                  </a:rPr>
                  <a:t>的算法。</a:t>
                </a:r>
              </a:p>
            </p:txBody>
          </p:sp>
        </mc:Choice>
        <mc:Fallback xmlns="">
          <p:sp>
            <p:nvSpPr>
              <p:cNvPr id="9" name="文本框 8">
                <a:extLst>
                  <a:ext uri="{FF2B5EF4-FFF2-40B4-BE49-F238E27FC236}">
                    <a16:creationId xmlns:a16="http://schemas.microsoft.com/office/drawing/2014/main" id="{CD46DD5F-85B6-4ECF-80E7-CB1211A4C9CF}"/>
                  </a:ext>
                </a:extLst>
              </p:cNvPr>
              <p:cNvSpPr txBox="1">
                <a:spLocks noRot="1" noChangeAspect="1" noMove="1" noResize="1" noEditPoints="1" noAdjustHandles="1" noChangeArrowheads="1" noChangeShapeType="1" noTextEdit="1"/>
              </p:cNvSpPr>
              <p:nvPr/>
            </p:nvSpPr>
            <p:spPr>
              <a:xfrm>
                <a:off x="1333500" y="1430185"/>
                <a:ext cx="7996030" cy="874407"/>
              </a:xfrm>
              <a:prstGeom prst="rect">
                <a:avLst/>
              </a:prstGeom>
              <a:blipFill>
                <a:blip r:embed="rId3"/>
                <a:stretch>
                  <a:fillRect l="-686" b="-1049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02F7049-D605-42DB-822F-B1C9ADECCA7D}"/>
              </a:ext>
            </a:extLst>
          </p:cNvPr>
          <p:cNvPicPr>
            <a:picLocks noChangeAspect="1"/>
          </p:cNvPicPr>
          <p:nvPr/>
        </p:nvPicPr>
        <p:blipFill>
          <a:blip r:embed="rId4"/>
          <a:stretch>
            <a:fillRect/>
          </a:stretch>
        </p:blipFill>
        <p:spPr>
          <a:xfrm>
            <a:off x="1178454" y="2304592"/>
            <a:ext cx="9314286" cy="3974288"/>
          </a:xfrm>
          <a:prstGeom prst="rect">
            <a:avLst/>
          </a:prstGeom>
        </p:spPr>
      </p:pic>
    </p:spTree>
    <p:extLst>
      <p:ext uri="{BB962C8B-B14F-4D97-AF65-F5344CB8AC3E}">
        <p14:creationId xmlns:p14="http://schemas.microsoft.com/office/powerpoint/2010/main" val="957284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Gibbs Sampling</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49</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D46DD5F-85B6-4ECF-80E7-CB1211A4C9CF}"/>
                  </a:ext>
                </a:extLst>
              </p:cNvPr>
              <p:cNvSpPr txBox="1"/>
              <p:nvPr/>
            </p:nvSpPr>
            <p:spPr>
              <a:xfrm>
                <a:off x="1333500" y="1430185"/>
                <a:ext cx="7996030" cy="383329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对于高维的情形，由于接受率 </a:t>
                </a:r>
                <a:r>
                  <a:rPr lang="el-GR" altLang="zh-CN" dirty="0">
                    <a:latin typeface="微软雅黑" panose="020B0503020204020204" pitchFamily="34" charset="-122"/>
                    <a:ea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rPr>
                  <a:t>的存在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通常 </a:t>
                </a:r>
                <a:r>
                  <a:rPr lang="el-GR" altLang="zh-CN" dirty="0">
                    <a:latin typeface="微软雅黑" panose="020B0503020204020204" pitchFamily="34" charset="-122"/>
                    <a:ea typeface="微软雅黑" panose="020B0503020204020204" pitchFamily="34" charset="-122"/>
                  </a:rPr>
                  <a:t>α&lt;1), </a:t>
                </a:r>
                <a:r>
                  <a:rPr lang="zh-CN" altLang="en-US" dirty="0">
                    <a:latin typeface="微软雅黑" panose="020B0503020204020204" pitchFamily="34" charset="-122"/>
                    <a:ea typeface="微软雅黑" panose="020B0503020204020204" pitchFamily="34" charset="-122"/>
                  </a:rPr>
                  <a:t>以上 算法的效率不够高。能否找到一个转移矩阵</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使得接受率 </a:t>
                </a:r>
                <a:r>
                  <a:rPr lang="el-GR" altLang="zh-CN" dirty="0">
                    <a:latin typeface="微软雅黑" panose="020B0503020204020204" pitchFamily="34" charset="-122"/>
                    <a:ea typeface="微软雅黑" panose="020B0503020204020204" pitchFamily="34" charset="-122"/>
                  </a:rPr>
                  <a:t>α=1 </a:t>
                </a:r>
                <a:r>
                  <a:rPr lang="zh-CN" altLang="en-US" dirty="0">
                    <a:latin typeface="微软雅黑" panose="020B0503020204020204" pitchFamily="34" charset="-122"/>
                    <a:ea typeface="微软雅黑" panose="020B0503020204020204" pitchFamily="34" charset="-122"/>
                  </a:rPr>
                  <a:t>呢？我们先看看二维的情形，假设有一个概率分布</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考察</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坐标相同的两个点</a:t>
                </a:r>
                <a:r>
                  <a:rPr lang="en-US" altLang="zh-CN" dirty="0">
                    <a:latin typeface="微软雅黑" panose="020B0503020204020204" pitchFamily="34" charset="-122"/>
                    <a:ea typeface="微软雅黑" panose="020B0503020204020204" pitchFamily="34" charset="-122"/>
                  </a:rPr>
                  <a:t>A(x1,y1),B(x1,y2)</a:t>
                </a:r>
                <a:r>
                  <a:rPr lang="zh-CN" altLang="en-US" dirty="0">
                    <a:latin typeface="微软雅黑" panose="020B0503020204020204" pitchFamily="34" charset="-122"/>
                    <a:ea typeface="微软雅黑" panose="020B0503020204020204" pitchFamily="34" charset="-122"/>
                  </a:rPr>
                  <a:t>，我们发现</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e>
                      </m:d>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2</m:t>
                              </m:r>
                            </m:sub>
                          </m:sSub>
                        </m:e>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e>
                      </m:d>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e>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e>
                      </m:d>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2</m:t>
                              </m:r>
                            </m:sub>
                          </m:sSub>
                        </m:e>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e>
                      </m:d>
                    </m:oMath>
                  </m:oMathPara>
                </a14:m>
                <a:endParaRPr lang="en-US" altLang="zh-CN" b="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2</m:t>
                              </m:r>
                            </m:sub>
                          </m:sSub>
                        </m:e>
                      </m:d>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e>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2</m:t>
                              </m:r>
                            </m:sub>
                          </m:sSub>
                        </m:e>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𝑝</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oMath>
                  </m:oMathPara>
                </a14:m>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所以得到</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𝑦</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𝑦</m:t>
                              </m:r>
                            </m:e>
                            <m:sub>
                              <m:r>
                                <a:rPr lang="en-US" altLang="zh-CN" i="1">
                                  <a:latin typeface="Cambria Math" panose="02040503050406030204" pitchFamily="18" charset="0"/>
                                  <a:ea typeface="微软雅黑" panose="020B0503020204020204" pitchFamily="34" charset="-122"/>
                                </a:rPr>
                                <m:t>2</m:t>
                              </m:r>
                            </m:sub>
                          </m:sSub>
                        </m:e>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𝑝</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𝑦</m:t>
                              </m:r>
                            </m:e>
                            <m:sub>
                              <m:r>
                                <a:rPr lang="en-US" altLang="zh-CN" i="1">
                                  <a:latin typeface="Cambria Math" panose="02040503050406030204" pitchFamily="18" charset="0"/>
                                  <a:ea typeface="微软雅黑" panose="020B0503020204020204" pitchFamily="34" charset="-122"/>
                                </a:rPr>
                                <m:t>1</m:t>
                              </m:r>
                            </m:sub>
                          </m:sSub>
                        </m:e>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e>
                      </m:d>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即</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e>
                      </m:d>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2</m:t>
                              </m:r>
                            </m:sub>
                          </m:sSub>
                        </m:e>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𝐵</m:t>
                          </m:r>
                        </m:e>
                      </m:d>
                      <m:r>
                        <a:rPr lang="en-US" altLang="zh-CN" b="0" i="1" smtClean="0">
                          <a:latin typeface="Cambria Math" panose="02040503050406030204" pitchFamily="18" charset="0"/>
                          <a:ea typeface="微软雅黑" panose="020B0503020204020204" pitchFamily="34" charset="-122"/>
                        </a:rPr>
                        <m:t>𝑝</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CD46DD5F-85B6-4ECF-80E7-CB1211A4C9CF}"/>
                  </a:ext>
                </a:extLst>
              </p:cNvPr>
              <p:cNvSpPr txBox="1">
                <a:spLocks noRot="1" noChangeAspect="1" noMove="1" noResize="1" noEditPoints="1" noAdjustHandles="1" noChangeArrowheads="1" noChangeShapeType="1" noTextEdit="1"/>
              </p:cNvSpPr>
              <p:nvPr/>
            </p:nvSpPr>
            <p:spPr>
              <a:xfrm>
                <a:off x="1333500" y="1430185"/>
                <a:ext cx="7996030" cy="3833293"/>
              </a:xfrm>
              <a:prstGeom prst="rect">
                <a:avLst/>
              </a:prstGeom>
              <a:blipFill>
                <a:blip r:embed="rId3"/>
                <a:stretch>
                  <a:fillRect l="-6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9098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整体把握 </a:t>
            </a:r>
            <a:r>
              <a:rPr lang="en-US" altLang="zh-CN" sz="3600" b="1" dirty="0"/>
              <a:t>-- LDA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a:t>
            </a:fld>
            <a:endParaRPr lang="en-US"/>
          </a:p>
        </p:txBody>
      </p:sp>
      <p:sp>
        <p:nvSpPr>
          <p:cNvPr id="7" name="文本框 6">
            <a:extLst>
              <a:ext uri="{FF2B5EF4-FFF2-40B4-BE49-F238E27FC236}">
                <a16:creationId xmlns:a16="http://schemas.microsoft.com/office/drawing/2014/main" id="{A1E6E5E1-6519-4BDC-949F-CBCD6FC70E5D}"/>
              </a:ext>
            </a:extLst>
          </p:cNvPr>
          <p:cNvSpPr txBox="1"/>
          <p:nvPr/>
        </p:nvSpPr>
        <p:spPr>
          <a:xfrm>
            <a:off x="797442" y="2121748"/>
            <a:ext cx="10366744" cy="1685911"/>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线性判别分析（</a:t>
            </a:r>
            <a:r>
              <a:rPr lang="en-US" altLang="zh-CN" sz="2800" dirty="0">
                <a:latin typeface="微软雅黑" panose="020B0503020204020204" pitchFamily="34" charset="-122"/>
                <a:ea typeface="微软雅黑" panose="020B0503020204020204" pitchFamily="34" charset="-122"/>
              </a:rPr>
              <a:t>Linear Discriminant Analysis</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隐含狄利克雷分布（</a:t>
            </a:r>
            <a:r>
              <a:rPr lang="en-US" altLang="zh-CN" sz="2800" dirty="0">
                <a:latin typeface="微软雅黑" panose="020B0503020204020204" pitchFamily="34" charset="-122"/>
                <a:ea typeface="微软雅黑" panose="020B0503020204020204" pitchFamily="34" charset="-122"/>
              </a:rPr>
              <a:t>Latent Dirichlet Allocation</a:t>
            </a:r>
            <a:r>
              <a:rPr lang="zh-CN" altLang="en-US" sz="2800" dirty="0">
                <a:latin typeface="微软雅黑" panose="020B0503020204020204" pitchFamily="34" charset="-122"/>
                <a:ea typeface="微软雅黑" panose="020B0503020204020204" pitchFamily="34" charset="-122"/>
              </a:rPr>
              <a:t>，简称</a:t>
            </a:r>
            <a:r>
              <a:rPr lang="en-US" altLang="zh-CN" sz="2800" dirty="0">
                <a:latin typeface="微软雅黑" panose="020B0503020204020204" pitchFamily="34" charset="-122"/>
                <a:ea typeface="微软雅黑" panose="020B0503020204020204" pitchFamily="34" charset="-122"/>
              </a:rPr>
              <a:t>LDA</a:t>
            </a:r>
            <a:r>
              <a:rPr lang="zh-CN" altLang="en-US" sz="28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72075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Gibbs Sampling</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50</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D46DD5F-85B6-4ECF-80E7-CB1211A4C9CF}"/>
                  </a:ext>
                </a:extLst>
              </p:cNvPr>
              <p:cNvSpPr txBox="1"/>
              <p:nvPr/>
            </p:nvSpPr>
            <p:spPr>
              <a:xfrm>
                <a:off x="1859280" y="1625407"/>
                <a:ext cx="7996030" cy="2862322"/>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基于以上等式，我们发现，在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oMath>
                </a14:m>
                <a:r>
                  <a:rPr lang="zh-CN" altLang="en-US" dirty="0">
                    <a:latin typeface="微软雅黑" panose="020B0503020204020204" pitchFamily="34" charset="-122"/>
                    <a:ea typeface="微软雅黑" panose="020B0503020204020204" pitchFamily="34" charset="-122"/>
                  </a:rPr>
                  <a:t>这条平行于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轴的直线上，如果使用条件分布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做为任何两个点之间的转移概率，那么任何两个点之间的转移满足细致平稳条件。同样的，如果我们在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这条直线上任意取两个点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𝐴</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也有如下等式</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e>
                      </m:d>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e>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e>
                      </m:d>
                      <m:r>
                        <a:rPr lang="en-US" altLang="zh-CN" b="0" i="1" smtClean="0">
                          <a:latin typeface="Cambria Math" panose="02040503050406030204" pitchFamily="18" charset="0"/>
                          <a:ea typeface="微软雅黑" panose="020B0503020204020204" pitchFamily="34" charset="-122"/>
                        </a:rPr>
                        <m:t>𝑝</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CD46DD5F-85B6-4ECF-80E7-CB1211A4C9CF}"/>
                  </a:ext>
                </a:extLst>
              </p:cNvPr>
              <p:cNvSpPr txBox="1">
                <a:spLocks noRot="1" noChangeAspect="1" noMove="1" noResize="1" noEditPoints="1" noAdjustHandles="1" noChangeArrowheads="1" noChangeShapeType="1" noTextEdit="1"/>
              </p:cNvSpPr>
              <p:nvPr/>
            </p:nvSpPr>
            <p:spPr>
              <a:xfrm>
                <a:off x="1859280" y="1625407"/>
                <a:ext cx="7996030" cy="2862322"/>
              </a:xfrm>
              <a:prstGeom prst="rect">
                <a:avLst/>
              </a:prstGeom>
              <a:blipFill>
                <a:blip r:embed="rId3"/>
                <a:stretch>
                  <a:fillRect l="-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5250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Gibbs Sampling</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51</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D46DD5F-85B6-4ECF-80E7-CB1211A4C9CF}"/>
                  </a:ext>
                </a:extLst>
              </p:cNvPr>
              <p:cNvSpPr txBox="1"/>
              <p:nvPr/>
            </p:nvSpPr>
            <p:spPr>
              <a:xfrm>
                <a:off x="4747260" y="1159598"/>
                <a:ext cx="6761590" cy="4526239"/>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于是我们可以如下构造平面上任意两点之间的转移概率矩阵</a:t>
                </a:r>
                <a:r>
                  <a:rPr lang="en-US" altLang="zh-CN" dirty="0">
                    <a:latin typeface="微软雅黑" panose="020B0503020204020204" pitchFamily="34" charset="-122"/>
                    <a:ea typeface="微软雅黑" panose="020B0503020204020204" pitchFamily="34" charset="-122"/>
                  </a:rPr>
                  <a:t>Q</a:t>
                </a:r>
              </a:p>
              <a:p>
                <a:pPr>
                  <a:lnSpc>
                    <a:spcPct val="2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𝑄</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𝐵</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𝐵</m:t>
                              </m:r>
                            </m:sub>
                          </m:sSub>
                        </m:e>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e>
                      </m:d>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𝑖𝑓</m:t>
                      </m:r>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𝐴</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𝐵</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oMath>
                  </m:oMathPara>
                </a14:m>
                <a:endParaRPr lang="en-US" altLang="zh-CN" b="0"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𝑄</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𝐴</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e>
                      </m:d>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𝑝</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𝐶</m:t>
                              </m:r>
                            </m:sub>
                          </m:sSub>
                        </m:e>
                        <m:e>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i="1">
                                  <a:latin typeface="Cambria Math" panose="02040503050406030204" pitchFamily="18" charset="0"/>
                                  <a:ea typeface="微软雅黑" panose="020B0503020204020204" pitchFamily="34" charset="-122"/>
                                </a:rPr>
                                <m:t>1</m:t>
                              </m:r>
                            </m:sub>
                          </m:sSub>
                        </m:e>
                      </m:d>
                      <m:r>
                        <a:rPr lang="en-US" altLang="zh-CN" i="1">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𝑖𝑓</m:t>
                      </m:r>
                      <m:r>
                        <a:rPr lang="en-US" altLang="zh-CN" i="1">
                          <a:latin typeface="Cambria Math" panose="02040503050406030204" pitchFamily="18" charset="0"/>
                          <a:ea typeface="微软雅黑" panose="020B0503020204020204" pitchFamily="34" charset="-122"/>
                        </a:rPr>
                        <m:t>   </m:t>
                      </m:r>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i="1">
                              <a:latin typeface="Cambria Math" panose="02040503050406030204" pitchFamily="18" charset="0"/>
                              <a:ea typeface="微软雅黑" panose="020B0503020204020204" pitchFamily="34" charset="-122"/>
                            </a:rPr>
                            <m:t>𝐴</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i="1">
                              <a:latin typeface="Cambria Math" panose="02040503050406030204" pitchFamily="18" charset="0"/>
                              <a:ea typeface="微软雅黑" panose="020B0503020204020204" pitchFamily="34" charset="-122"/>
                            </a:rPr>
                            <m:t>𝐵</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oMath>
                  </m:oMathPara>
                </a14:m>
                <a:endParaRPr lang="zh-CN" altLang="en-US"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𝑄</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𝐴</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m:t>
                          </m:r>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0    </m:t>
                      </m:r>
                      <m:r>
                        <a:rPr lang="en-US" altLang="zh-CN" b="0" i="1" smtClean="0">
                          <a:latin typeface="Cambria Math" panose="02040503050406030204" pitchFamily="18" charset="0"/>
                          <a:ea typeface="微软雅黑" panose="020B0503020204020204" pitchFamily="34" charset="-122"/>
                        </a:rPr>
                        <m:t>𝑜𝑡h𝑒𝑟𝑠</m:t>
                      </m:r>
                    </m:oMath>
                  </m:oMathPara>
                </a14:m>
                <a:endParaRPr lang="en-US" altLang="zh-CN" dirty="0">
                  <a:latin typeface="微软雅黑" panose="020B0503020204020204" pitchFamily="34" charset="-122"/>
                  <a:ea typeface="微软雅黑" panose="020B0503020204020204" pitchFamily="34" charset="-122"/>
                </a:endParaRPr>
              </a:p>
              <a:p>
                <a:pPr>
                  <a:lnSpc>
                    <a:spcPct val="200000"/>
                  </a:lnSpc>
                </a:pP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有了如上的转移矩阵 </a:t>
                </a:r>
                <a:r>
                  <a:rPr lang="en-US" altLang="zh-CN" dirty="0">
                    <a:latin typeface="微软雅黑" panose="020B0503020204020204" pitchFamily="34" charset="-122"/>
                    <a:ea typeface="微软雅黑" panose="020B0503020204020204" pitchFamily="34" charset="-122"/>
                  </a:rPr>
                  <a:t>Q, </a:t>
                </a:r>
                <a:r>
                  <a:rPr lang="zh-CN" altLang="en-US" dirty="0">
                    <a:latin typeface="微软雅黑" panose="020B0503020204020204" pitchFamily="34" charset="-122"/>
                    <a:ea typeface="微软雅黑" panose="020B0503020204020204" pitchFamily="34" charset="-122"/>
                  </a:rPr>
                  <a:t>我们很容易验证对平面上任意两点 </a:t>
                </a:r>
                <a:r>
                  <a:rPr lang="en-US" altLang="zh-CN" dirty="0">
                    <a:latin typeface="微软雅黑" panose="020B0503020204020204" pitchFamily="34" charset="-122"/>
                    <a:ea typeface="微软雅黑" panose="020B0503020204020204" pitchFamily="34" charset="-122"/>
                  </a:rPr>
                  <a:t>X,Y, </a:t>
                </a:r>
                <a:r>
                  <a:rPr lang="zh-CN" altLang="en-US" dirty="0">
                    <a:latin typeface="微软雅黑" panose="020B0503020204020204" pitchFamily="34" charset="-122"/>
                    <a:ea typeface="微软雅黑" panose="020B0503020204020204" pitchFamily="34" charset="-122"/>
                  </a:rPr>
                  <a:t>满足细致平稳条件</a:t>
                </a:r>
                <a:endParaRPr lang="en-US" altLang="zh-CN" dirty="0">
                  <a:latin typeface="微软雅黑" panose="020B0503020204020204" pitchFamily="34" charset="-122"/>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𝑋</m:t>
                          </m:r>
                        </m:e>
                      </m:d>
                      <m:r>
                        <a:rPr lang="en-US" altLang="zh-CN" b="0" i="1" smtClean="0">
                          <a:latin typeface="Cambria Math" panose="02040503050406030204" pitchFamily="18" charset="0"/>
                          <a:ea typeface="微软雅黑" panose="020B0503020204020204" pitchFamily="34" charset="-122"/>
                        </a:rPr>
                        <m:t>𝑄</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𝑋</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𝑌</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𝑌</m:t>
                          </m:r>
                        </m:e>
                      </m:d>
                      <m:r>
                        <a:rPr lang="en-US" altLang="zh-CN" b="0" i="1" smtClean="0">
                          <a:latin typeface="Cambria Math" panose="02040503050406030204" pitchFamily="18" charset="0"/>
                          <a:ea typeface="微软雅黑" panose="020B0503020204020204" pitchFamily="34" charset="-122"/>
                        </a:rPr>
                        <m:t>𝑄</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𝑌</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𝑋</m:t>
                      </m:r>
                      <m:r>
                        <a:rPr lang="en-US" altLang="zh-CN" b="0" i="1" smtClean="0">
                          <a:latin typeface="Cambria Math" panose="02040503050406030204" pitchFamily="18" charset="0"/>
                          <a:ea typeface="微软雅黑" panose="020B0503020204020204" pitchFamily="34" charset="-122"/>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CD46DD5F-85B6-4ECF-80E7-CB1211A4C9CF}"/>
                  </a:ext>
                </a:extLst>
              </p:cNvPr>
              <p:cNvSpPr txBox="1">
                <a:spLocks noRot="1" noChangeAspect="1" noMove="1" noResize="1" noEditPoints="1" noAdjustHandles="1" noChangeArrowheads="1" noChangeShapeType="1" noTextEdit="1"/>
              </p:cNvSpPr>
              <p:nvPr/>
            </p:nvSpPr>
            <p:spPr>
              <a:xfrm>
                <a:off x="4747260" y="1159598"/>
                <a:ext cx="6761590" cy="4526239"/>
              </a:xfrm>
              <a:prstGeom prst="rect">
                <a:avLst/>
              </a:prstGeom>
              <a:blipFill>
                <a:blip r:embed="rId3"/>
                <a:stretch>
                  <a:fillRect l="-812"/>
                </a:stretch>
              </a:blipFill>
            </p:spPr>
            <p:txBody>
              <a:bodyPr/>
              <a:lstStyle/>
              <a:p>
                <a:r>
                  <a:rPr lang="zh-CN" altLang="en-US">
                    <a:noFill/>
                  </a:rPr>
                  <a:t> </a:t>
                </a:r>
              </a:p>
            </p:txBody>
          </p:sp>
        </mc:Fallback>
      </mc:AlternateContent>
      <p:pic>
        <p:nvPicPr>
          <p:cNvPr id="48130" name="Picture 2" descr="gibbs-transition">
            <a:extLst>
              <a:ext uri="{FF2B5EF4-FFF2-40B4-BE49-F238E27FC236}">
                <a16:creationId xmlns:a16="http://schemas.microsoft.com/office/drawing/2014/main" id="{4E3EEC78-63D2-415D-BFD9-3A6080447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08" y="1561143"/>
            <a:ext cx="355282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14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一个分布 </a:t>
            </a:r>
            <a:r>
              <a:rPr lang="en-US" altLang="zh-CN" sz="3600" b="1" dirty="0"/>
              <a:t>--- Gibbs Sampling</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52</a:t>
            </a:fld>
            <a:endParaRPr lang="en-US"/>
          </a:p>
        </p:txBody>
      </p:sp>
      <p:pic>
        <p:nvPicPr>
          <p:cNvPr id="3" name="图片 2">
            <a:extLst>
              <a:ext uri="{FF2B5EF4-FFF2-40B4-BE49-F238E27FC236}">
                <a16:creationId xmlns:a16="http://schemas.microsoft.com/office/drawing/2014/main" id="{F8D3715A-A3D7-47E3-AF2C-27A61178BC89}"/>
              </a:ext>
            </a:extLst>
          </p:cNvPr>
          <p:cNvPicPr>
            <a:picLocks noChangeAspect="1"/>
          </p:cNvPicPr>
          <p:nvPr/>
        </p:nvPicPr>
        <p:blipFill>
          <a:blip r:embed="rId3"/>
          <a:stretch>
            <a:fillRect/>
          </a:stretch>
        </p:blipFill>
        <p:spPr>
          <a:xfrm>
            <a:off x="307118" y="1335847"/>
            <a:ext cx="9190476" cy="2952381"/>
          </a:xfrm>
          <a:prstGeom prst="rect">
            <a:avLst/>
          </a:prstGeom>
        </p:spPr>
      </p:pic>
      <p:pic>
        <p:nvPicPr>
          <p:cNvPr id="7" name="图片 6">
            <a:extLst>
              <a:ext uri="{FF2B5EF4-FFF2-40B4-BE49-F238E27FC236}">
                <a16:creationId xmlns:a16="http://schemas.microsoft.com/office/drawing/2014/main" id="{7A36334B-B710-43B2-9459-36B2EA692ED1}"/>
              </a:ext>
            </a:extLst>
          </p:cNvPr>
          <p:cNvPicPr>
            <a:picLocks noChangeAspect="1"/>
          </p:cNvPicPr>
          <p:nvPr/>
        </p:nvPicPr>
        <p:blipFill>
          <a:blip r:embed="rId4"/>
          <a:stretch>
            <a:fillRect/>
          </a:stretch>
        </p:blipFill>
        <p:spPr>
          <a:xfrm>
            <a:off x="6811697" y="1076886"/>
            <a:ext cx="3923809" cy="3904762"/>
          </a:xfrm>
          <a:prstGeom prst="rect">
            <a:avLst/>
          </a:prstGeom>
        </p:spPr>
      </p:pic>
    </p:spTree>
    <p:extLst>
      <p:ext uri="{BB962C8B-B14F-4D97-AF65-F5344CB8AC3E}">
        <p14:creationId xmlns:p14="http://schemas.microsoft.com/office/powerpoint/2010/main" val="2998437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文本建模</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53</a:t>
            </a:fld>
            <a:endParaRPr lang="en-US"/>
          </a:p>
        </p:txBody>
      </p:sp>
      <p:pic>
        <p:nvPicPr>
          <p:cNvPr id="8" name="图片 7">
            <a:extLst>
              <a:ext uri="{FF2B5EF4-FFF2-40B4-BE49-F238E27FC236}">
                <a16:creationId xmlns:a16="http://schemas.microsoft.com/office/drawing/2014/main" id="{46D38A07-B58C-468D-88CB-96EF1B2867EC}"/>
              </a:ext>
            </a:extLst>
          </p:cNvPr>
          <p:cNvPicPr>
            <a:picLocks noChangeAspect="1"/>
          </p:cNvPicPr>
          <p:nvPr/>
        </p:nvPicPr>
        <p:blipFill>
          <a:blip r:embed="rId3"/>
          <a:stretch>
            <a:fillRect/>
          </a:stretch>
        </p:blipFill>
        <p:spPr>
          <a:xfrm>
            <a:off x="2632148" y="1288929"/>
            <a:ext cx="6257143" cy="3152381"/>
          </a:xfrm>
          <a:prstGeom prst="rect">
            <a:avLst/>
          </a:prstGeom>
        </p:spPr>
      </p:pic>
      <p:sp>
        <p:nvSpPr>
          <p:cNvPr id="9" name="文本框 8">
            <a:extLst>
              <a:ext uri="{FF2B5EF4-FFF2-40B4-BE49-F238E27FC236}">
                <a16:creationId xmlns:a16="http://schemas.microsoft.com/office/drawing/2014/main" id="{FA1AC5C1-7B4A-4277-BBE4-875152592506}"/>
              </a:ext>
            </a:extLst>
          </p:cNvPr>
          <p:cNvSpPr txBox="1"/>
          <p:nvPr/>
        </p:nvSpPr>
        <p:spPr>
          <a:xfrm>
            <a:off x="4152900" y="4541520"/>
            <a:ext cx="381000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包含</a:t>
            </a:r>
            <a:r>
              <a:rPr lang="en-US" altLang="zh-CN" b="1" dirty="0">
                <a:latin typeface="微软雅黑" panose="020B0503020204020204" pitchFamily="34" charset="-122"/>
                <a:ea typeface="微软雅黑" panose="020B0503020204020204" pitchFamily="34" charset="-122"/>
              </a:rPr>
              <a:t>M</a:t>
            </a:r>
            <a:r>
              <a:rPr lang="zh-CN" altLang="en-US" b="1" dirty="0">
                <a:latin typeface="微软雅黑" panose="020B0503020204020204" pitchFamily="34" charset="-122"/>
                <a:ea typeface="微软雅黑" panose="020B0503020204020204" pitchFamily="34" charset="-122"/>
              </a:rPr>
              <a:t>篇文档的语料库</a:t>
            </a:r>
          </a:p>
        </p:txBody>
      </p:sp>
    </p:spTree>
    <p:extLst>
      <p:ext uri="{BB962C8B-B14F-4D97-AF65-F5344CB8AC3E}">
        <p14:creationId xmlns:p14="http://schemas.microsoft.com/office/powerpoint/2010/main" val="2697022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文本建模 </a:t>
            </a:r>
            <a:r>
              <a:rPr lang="en-US" altLang="zh-CN" sz="3600" b="1" dirty="0"/>
              <a:t>--- Unigram Model</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54</a:t>
            </a:fld>
            <a:endParaRPr 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5677E0B-54F2-48B2-8317-0266963697E4}"/>
                  </a:ext>
                </a:extLst>
              </p:cNvPr>
              <p:cNvSpPr txBox="1"/>
              <p:nvPr/>
            </p:nvSpPr>
            <p:spPr>
              <a:xfrm>
                <a:off x="830580" y="1706880"/>
                <a:ext cx="9662160" cy="646331"/>
              </a:xfrm>
              <a:prstGeom prst="rect">
                <a:avLst/>
              </a:prstGeom>
              <a:noFill/>
            </p:spPr>
            <p:txBody>
              <a:bodyPr wrap="square" rtlCol="0">
                <a:spAutoFit/>
              </a:bodyPr>
              <a:lstStyle/>
              <a:p>
                <a:r>
                  <a:rPr lang="zh-CN" altLang="en-US" dirty="0"/>
                  <a:t>假设我们的词典中一共有 </a:t>
                </a:r>
                <a:r>
                  <a:rPr lang="en-US" altLang="zh-CN" dirty="0"/>
                  <a:t>V </a:t>
                </a:r>
                <a:r>
                  <a:rPr lang="zh-CN" altLang="en-US" dirty="0"/>
                  <a:t>个词</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𝑉</m:t>
                        </m:r>
                      </m:sub>
                    </m:sSub>
                  </m:oMath>
                </a14:m>
                <a:r>
                  <a:rPr lang="zh-CN" altLang="en-US" dirty="0"/>
                  <a:t>，那么最简单的 </a:t>
                </a:r>
                <a:r>
                  <a:rPr lang="en-US" altLang="zh-CN" dirty="0"/>
                  <a:t>Unigram Model </a:t>
                </a:r>
                <a:r>
                  <a:rPr lang="zh-CN" altLang="en-US" dirty="0"/>
                  <a:t>就是认为上帝是按照如下的游戏规则产生文本的。</a:t>
                </a:r>
              </a:p>
            </p:txBody>
          </p:sp>
        </mc:Choice>
        <mc:Fallback xmlns="">
          <p:sp>
            <p:nvSpPr>
              <p:cNvPr id="3" name="文本框 2">
                <a:extLst>
                  <a:ext uri="{FF2B5EF4-FFF2-40B4-BE49-F238E27FC236}">
                    <a16:creationId xmlns:a16="http://schemas.microsoft.com/office/drawing/2014/main" id="{05677E0B-54F2-48B2-8317-0266963697E4}"/>
                  </a:ext>
                </a:extLst>
              </p:cNvPr>
              <p:cNvSpPr txBox="1">
                <a:spLocks noRot="1" noChangeAspect="1" noMove="1" noResize="1" noEditPoints="1" noAdjustHandles="1" noChangeArrowheads="1" noChangeShapeType="1" noTextEdit="1"/>
              </p:cNvSpPr>
              <p:nvPr/>
            </p:nvSpPr>
            <p:spPr>
              <a:xfrm>
                <a:off x="830580" y="1706880"/>
                <a:ext cx="9662160" cy="646331"/>
              </a:xfrm>
              <a:prstGeom prst="rect">
                <a:avLst/>
              </a:prstGeom>
              <a:blipFill>
                <a:blip r:embed="rId3"/>
                <a:stretch>
                  <a:fillRect l="-505" t="-7547" b="-1132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B27CD44-03FC-40A0-B4D1-9E5F3A8533EF}"/>
              </a:ext>
            </a:extLst>
          </p:cNvPr>
          <p:cNvPicPr>
            <a:picLocks noChangeAspect="1"/>
          </p:cNvPicPr>
          <p:nvPr/>
        </p:nvPicPr>
        <p:blipFill>
          <a:blip r:embed="rId4"/>
          <a:stretch>
            <a:fillRect/>
          </a:stretch>
        </p:blipFill>
        <p:spPr>
          <a:xfrm>
            <a:off x="1524571" y="2587084"/>
            <a:ext cx="9142857" cy="2352381"/>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660E21A-F783-43DD-8615-B4BB0ABD6220}"/>
                  </a:ext>
                </a:extLst>
              </p:cNvPr>
              <p:cNvSpPr txBox="1"/>
              <p:nvPr/>
            </p:nvSpPr>
            <p:spPr>
              <a:xfrm>
                <a:off x="2004060" y="5219700"/>
                <a:ext cx="7764780" cy="646331"/>
              </a:xfrm>
              <a:prstGeom prst="rect">
                <a:avLst/>
              </a:prstGeom>
              <a:noFill/>
            </p:spPr>
            <p:txBody>
              <a:bodyPr wrap="square" rtlCol="0">
                <a:spAutoFit/>
              </a:bodyPr>
              <a:lstStyle/>
              <a:p>
                <a:r>
                  <a:rPr lang="zh-CN" altLang="en-US" dirty="0"/>
                  <a:t>上帝的这个唯一的骰子各个面的概率记为</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𝑝</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𝑉</m:t>
                        </m:r>
                      </m:sub>
                    </m:sSub>
                    <m:r>
                      <a:rPr lang="en-US" altLang="zh-CN" b="0" i="1" smtClean="0">
                        <a:latin typeface="Cambria Math" panose="02040503050406030204" pitchFamily="18" charset="0"/>
                      </a:rPr>
                      <m:t>)</m:t>
                    </m:r>
                  </m:oMath>
                </a14:m>
                <a:r>
                  <a:rPr lang="en-US" altLang="zh-CN" dirty="0"/>
                  <a:t>, </a:t>
                </a:r>
                <a:r>
                  <a:rPr lang="zh-CN" altLang="en-US" dirty="0"/>
                  <a:t>所以每次投掷骰子类似于一个抛钢镚时候的贝努利实验， 记为 </a:t>
                </a:r>
                <a14:m>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𝑀𝑢𝑙𝑡</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r>
                      <a:rPr lang="en-US" altLang="zh-CN" b="0" i="1" smtClean="0">
                        <a:latin typeface="Cambria Math" panose="02040503050406030204" pitchFamily="18" charset="0"/>
                      </a:rPr>
                      <m:t>)</m:t>
                    </m:r>
                  </m:oMath>
                </a14:m>
                <a:r>
                  <a:rPr lang="zh-CN" altLang="en-US" dirty="0"/>
                  <a:t>。</a:t>
                </a:r>
              </a:p>
            </p:txBody>
          </p:sp>
        </mc:Choice>
        <mc:Fallback xmlns="">
          <p:sp>
            <p:nvSpPr>
              <p:cNvPr id="10" name="文本框 9">
                <a:extLst>
                  <a:ext uri="{FF2B5EF4-FFF2-40B4-BE49-F238E27FC236}">
                    <a16:creationId xmlns:a16="http://schemas.microsoft.com/office/drawing/2014/main" id="{E660E21A-F783-43DD-8615-B4BB0ABD6220}"/>
                  </a:ext>
                </a:extLst>
              </p:cNvPr>
              <p:cNvSpPr txBox="1">
                <a:spLocks noRot="1" noChangeAspect="1" noMove="1" noResize="1" noEditPoints="1" noAdjustHandles="1" noChangeArrowheads="1" noChangeShapeType="1" noTextEdit="1"/>
              </p:cNvSpPr>
              <p:nvPr/>
            </p:nvSpPr>
            <p:spPr>
              <a:xfrm>
                <a:off x="2004060" y="5219700"/>
                <a:ext cx="7764780" cy="646331"/>
              </a:xfrm>
              <a:prstGeom prst="rect">
                <a:avLst/>
              </a:prstGeom>
              <a:blipFill>
                <a:blip r:embed="rId5"/>
                <a:stretch>
                  <a:fillRect l="-706" t="-12264" b="-11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1522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文本建模 </a:t>
            </a:r>
            <a:r>
              <a:rPr lang="en-US" altLang="zh-CN" sz="3600" b="1" dirty="0"/>
              <a:t>--- Unigram Model</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55</a:t>
            </a:fld>
            <a:endParaRPr lang="en-US"/>
          </a:p>
        </p:txBody>
      </p:sp>
      <p:sp>
        <p:nvSpPr>
          <p:cNvPr id="3" name="文本框 2">
            <a:extLst>
              <a:ext uri="{FF2B5EF4-FFF2-40B4-BE49-F238E27FC236}">
                <a16:creationId xmlns:a16="http://schemas.microsoft.com/office/drawing/2014/main" id="{05677E0B-54F2-48B2-8317-0266963697E4}"/>
              </a:ext>
            </a:extLst>
          </p:cNvPr>
          <p:cNvSpPr txBox="1"/>
          <p:nvPr/>
        </p:nvSpPr>
        <p:spPr>
          <a:xfrm>
            <a:off x="4264715" y="3524250"/>
            <a:ext cx="249671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上帝投掷</a:t>
            </a:r>
            <a:r>
              <a:rPr lang="en-US" altLang="zh-CN" b="1" dirty="0">
                <a:latin typeface="微软雅黑" panose="020B0503020204020204" pitchFamily="34" charset="-122"/>
                <a:ea typeface="微软雅黑" panose="020B0503020204020204" pitchFamily="34" charset="-122"/>
              </a:rPr>
              <a:t>V </a:t>
            </a:r>
            <a:r>
              <a:rPr lang="zh-CN" altLang="en-US" b="1" dirty="0">
                <a:latin typeface="微软雅黑" panose="020B0503020204020204" pitchFamily="34" charset="-122"/>
                <a:ea typeface="微软雅黑" panose="020B0503020204020204" pitchFamily="34" charset="-122"/>
              </a:rPr>
              <a:t>个面的骰子</a:t>
            </a:r>
          </a:p>
        </p:txBody>
      </p:sp>
      <p:pic>
        <p:nvPicPr>
          <p:cNvPr id="49154" name="Picture 2" descr="unigram-model">
            <a:extLst>
              <a:ext uri="{FF2B5EF4-FFF2-40B4-BE49-F238E27FC236}">
                <a16:creationId xmlns:a16="http://schemas.microsoft.com/office/drawing/2014/main" id="{5D206A4C-277F-467A-948A-E4456A358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560" y="1398054"/>
            <a:ext cx="4351020" cy="20726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0775782-AECA-4870-A025-E91425F83376}"/>
                  </a:ext>
                </a:extLst>
              </p:cNvPr>
              <p:cNvSpPr txBox="1"/>
              <p:nvPr/>
            </p:nvSpPr>
            <p:spPr>
              <a:xfrm>
                <a:off x="967740" y="3947160"/>
                <a:ext cx="9837420" cy="1512786"/>
              </a:xfrm>
              <a:prstGeom prst="rect">
                <a:avLst/>
              </a:prstGeom>
              <a:noFill/>
            </p:spPr>
            <p:txBody>
              <a:bodyPr wrap="square" rtlCol="0">
                <a:spAutoFit/>
              </a:bodyPr>
              <a:lstStyle/>
              <a:p>
                <a:r>
                  <a:rPr lang="zh-CN" altLang="en-US" dirty="0"/>
                  <a:t>对于一篇文档</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𝑤</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该文档被生成的概率就是</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𝑤</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en-US" altLang="zh-CN" dirty="0"/>
              </a:p>
              <a:p>
                <a:r>
                  <a:rPr lang="zh-CN" altLang="en-US" dirty="0"/>
                  <a:t>而文档和文档之间我们认为是独立的， 所以如果语料中有多篇</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𝑚</m:t>
                            </m:r>
                          </m:sub>
                        </m:sSub>
                      </m:e>
                    </m:acc>
                    <m:r>
                      <a:rPr lang="en-US" altLang="zh-CN" b="0" i="1" smtClean="0">
                        <a:latin typeface="Cambria Math" panose="02040503050406030204" pitchFamily="18" charset="0"/>
                      </a:rPr>
                      <m:t>)</m:t>
                    </m:r>
                  </m:oMath>
                </a14:m>
                <a:r>
                  <a:rPr lang="zh-CN" altLang="en-US" dirty="0"/>
                  <a:t>则该语料的概率是</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acc>
                        </m:e>
                      </m:d>
                      <m:r>
                        <a:rPr lang="en-US" altLang="zh-CN" i="1">
                          <a:latin typeface="Cambria Math" panose="02040503050406030204" pitchFamily="18" charset="0"/>
                        </a:rPr>
                        <m:t>𝑝</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e>
                          </m:acc>
                        </m:e>
                      </m:d>
                      <m:r>
                        <a:rPr lang="en-US" altLang="zh-CN" b="0" i="1" smtClean="0">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𝑚</m:t>
                              </m:r>
                            </m:sub>
                          </m:sSub>
                        </m:e>
                      </m:acc>
                      <m:r>
                        <a:rPr lang="en-US" altLang="zh-CN" i="1">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10775782-AECA-4870-A025-E91425F83376}"/>
                  </a:ext>
                </a:extLst>
              </p:cNvPr>
              <p:cNvSpPr txBox="1">
                <a:spLocks noRot="1" noChangeAspect="1" noMove="1" noResize="1" noEditPoints="1" noAdjustHandles="1" noChangeArrowheads="1" noChangeShapeType="1" noTextEdit="1"/>
              </p:cNvSpPr>
              <p:nvPr/>
            </p:nvSpPr>
            <p:spPr>
              <a:xfrm>
                <a:off x="967740" y="3947160"/>
                <a:ext cx="9837420" cy="1512786"/>
              </a:xfrm>
              <a:prstGeom prst="rect">
                <a:avLst/>
              </a:prstGeom>
              <a:blipFill>
                <a:blip r:embed="rId4"/>
                <a:stretch>
                  <a:fillRect l="-558" t="-3629" r="-3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0716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文本建模 </a:t>
            </a:r>
            <a:r>
              <a:rPr lang="en-US" altLang="zh-CN" sz="3600" b="1" dirty="0"/>
              <a:t>--- Unigram Model</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56</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0775782-AECA-4870-A025-E91425F83376}"/>
                  </a:ext>
                </a:extLst>
              </p:cNvPr>
              <p:cNvSpPr txBox="1"/>
              <p:nvPr/>
            </p:nvSpPr>
            <p:spPr>
              <a:xfrm>
                <a:off x="838200" y="1737360"/>
                <a:ext cx="9837420" cy="3230628"/>
              </a:xfrm>
              <a:prstGeom prst="rect">
                <a:avLst/>
              </a:prstGeom>
              <a:noFill/>
            </p:spPr>
            <p:txBody>
              <a:bodyPr wrap="square" rtlCol="0">
                <a:spAutoFit/>
              </a:bodyPr>
              <a:lstStyle/>
              <a:p>
                <a:r>
                  <a:rPr lang="zh-CN" altLang="en-US" dirty="0"/>
                  <a:t>假设语料中总的词频是</a:t>
                </a:r>
                <a:r>
                  <a:rPr lang="en-US" altLang="zh-CN" dirty="0"/>
                  <a:t>N, </a:t>
                </a:r>
                <a:r>
                  <a:rPr lang="zh-CN" altLang="en-US" dirty="0"/>
                  <a:t>在所有的 </a:t>
                </a:r>
                <a:r>
                  <a:rPr lang="en-US" altLang="zh-CN" dirty="0"/>
                  <a:t>N </a:t>
                </a:r>
                <a:r>
                  <a:rPr lang="zh-CN" altLang="en-US" dirty="0"/>
                  <a:t>个词中</a:t>
                </a:r>
                <a:r>
                  <a:rPr lang="en-US" altLang="zh-CN" dirty="0"/>
                  <a:t>,</a:t>
                </a:r>
                <a:r>
                  <a:rPr lang="zh-CN" altLang="en-US" dirty="0"/>
                  <a:t>如果我们关注每个词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a:t> </a:t>
                </a:r>
                <a:r>
                  <a:rPr lang="zh-CN" altLang="en-US" dirty="0"/>
                  <a:t>的发生次数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oMath>
                </a14:m>
                <a:r>
                  <a:rPr lang="zh-CN" altLang="en-US" dirty="0"/>
                  <a:t>，那么 </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𝑉</m:t>
                        </m:r>
                      </m:sub>
                    </m:sSub>
                    <m:r>
                      <a:rPr lang="en-US" altLang="zh-CN" b="0" i="1" smtClean="0">
                        <a:latin typeface="Cambria Math" panose="02040503050406030204" pitchFamily="18" charset="0"/>
                      </a:rPr>
                      <m:t>)</m:t>
                    </m:r>
                  </m:oMath>
                </a14:m>
                <a:r>
                  <a:rPr lang="zh-CN" altLang="en-US" dirty="0"/>
                  <a:t>正好是一个多项分布</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𝑛</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𝑀𝑢𝑙𝑡</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𝑛</m:t>
                              </m:r>
                            </m:e>
                          </m:acc>
                        </m:e>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𝑁</m:t>
                          </m:r>
                        </m:e>
                      </m:d>
                      <m:r>
                        <a:rPr lang="en-US" altLang="zh-CN" b="0" i="1" smtClean="0">
                          <a:latin typeface="Cambria Math" panose="02040503050406030204" pitchFamily="18" charset="0"/>
                        </a:rPr>
                        <m:t>=(</m:t>
                      </m:r>
                      <m:sPre>
                        <m:sPrePr>
                          <m:ctrlPr>
                            <a:rPr lang="en-US" altLang="zh-CN" b="0" i="1" smtClean="0">
                              <a:latin typeface="Cambria Math" panose="02040503050406030204" pitchFamily="18" charset="0"/>
                            </a:rPr>
                          </m:ctrlPr>
                        </m:sPrePr>
                        <m: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𝑛</m:t>
                              </m:r>
                            </m:e>
                          </m:acc>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𝑘</m:t>
                                      </m:r>
                                    </m:sub>
                                  </m:sSub>
                                </m:sup>
                              </m:sSubSup>
                            </m:e>
                          </m:nary>
                        </m:e>
                      </m:sPre>
                    </m:oMath>
                  </m:oMathPara>
                </a14:m>
                <a:endParaRPr lang="en-US" altLang="zh-CN" dirty="0"/>
              </a:p>
              <a:p>
                <a:r>
                  <a:rPr lang="zh-CN" altLang="en-US" dirty="0"/>
                  <a:t>此时，语料的概率是</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e>
                          </m:acc>
                        </m:e>
                      </m:d>
                      <m:r>
                        <a:rPr lang="en-US" altLang="zh-CN" i="1">
                          <a:latin typeface="Cambria Math" panose="02040503050406030204" pitchFamily="18" charset="0"/>
                        </a:rPr>
                        <m:t>𝑝</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e>
                          </m:acc>
                        </m:e>
                      </m:d>
                      <m:r>
                        <a:rPr lang="en-US" altLang="zh-CN" b="0" i="1" smtClean="0">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𝑚</m:t>
                                  </m:r>
                                </m:sub>
                              </m:sSub>
                            </m:e>
                          </m:acc>
                        </m:e>
                      </m:d>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𝑘</m:t>
                                  </m:r>
                                </m:sub>
                              </m:sSub>
                            </m:sup>
                          </m:sSubSup>
                        </m:e>
                      </m:nary>
                    </m:oMath>
                  </m:oMathPara>
                </a14:m>
                <a:endParaRPr lang="en-US" altLang="zh-CN" dirty="0"/>
              </a:p>
              <a:p>
                <a:r>
                  <a:rPr lang="zh-CN" altLang="en-US" dirty="0"/>
                  <a:t>按照统计学家中频率派的观点，使用最大似然估计最大化</a:t>
                </a:r>
                <a:r>
                  <a:rPr lang="en-US" altLang="zh-CN" dirty="0"/>
                  <a:t>P(W)</a:t>
                </a:r>
                <a:r>
                  <a:rPr lang="zh-CN" altLang="en-US" dirty="0"/>
                  <a:t>，于是参数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的估计值就是</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num>
                        <m:den>
                          <m:r>
                            <a:rPr lang="en-US" altLang="zh-CN" b="0" i="1" smtClean="0">
                              <a:latin typeface="Cambria Math" panose="02040503050406030204" pitchFamily="18" charset="0"/>
                            </a:rPr>
                            <m:t>𝑁</m:t>
                          </m:r>
                        </m:den>
                      </m:f>
                    </m:oMath>
                  </m:oMathPara>
                </a14:m>
                <a:endParaRPr lang="zh-CN" altLang="en-US" dirty="0"/>
              </a:p>
            </p:txBody>
          </p:sp>
        </mc:Choice>
        <mc:Fallback xmlns="">
          <p:sp>
            <p:nvSpPr>
              <p:cNvPr id="9" name="文本框 8">
                <a:extLst>
                  <a:ext uri="{FF2B5EF4-FFF2-40B4-BE49-F238E27FC236}">
                    <a16:creationId xmlns:a16="http://schemas.microsoft.com/office/drawing/2014/main" id="{10775782-AECA-4870-A025-E91425F83376}"/>
                  </a:ext>
                </a:extLst>
              </p:cNvPr>
              <p:cNvSpPr txBox="1">
                <a:spLocks noRot="1" noChangeAspect="1" noMove="1" noResize="1" noEditPoints="1" noAdjustHandles="1" noChangeArrowheads="1" noChangeShapeType="1" noTextEdit="1"/>
              </p:cNvSpPr>
              <p:nvPr/>
            </p:nvSpPr>
            <p:spPr>
              <a:xfrm>
                <a:off x="838200" y="1737360"/>
                <a:ext cx="9837420" cy="3230628"/>
              </a:xfrm>
              <a:prstGeom prst="rect">
                <a:avLst/>
              </a:prstGeom>
              <a:blipFill>
                <a:blip r:embed="rId3"/>
                <a:stretch>
                  <a:fillRect l="-558" t="-15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9287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文本建模 </a:t>
            </a:r>
            <a:r>
              <a:rPr lang="en-US" altLang="zh-CN" sz="3600" b="1" dirty="0"/>
              <a:t>--- Unigram Model</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57</a:t>
            </a:fld>
            <a:endParaRPr lang="en-US"/>
          </a:p>
        </p:txBody>
      </p:sp>
      <p:sp>
        <p:nvSpPr>
          <p:cNvPr id="9" name="文本框 8">
            <a:extLst>
              <a:ext uri="{FF2B5EF4-FFF2-40B4-BE49-F238E27FC236}">
                <a16:creationId xmlns:a16="http://schemas.microsoft.com/office/drawing/2014/main" id="{10775782-AECA-4870-A025-E91425F83376}"/>
              </a:ext>
            </a:extLst>
          </p:cNvPr>
          <p:cNvSpPr txBox="1"/>
          <p:nvPr/>
        </p:nvSpPr>
        <p:spPr>
          <a:xfrm>
            <a:off x="655320" y="1440741"/>
            <a:ext cx="9837420" cy="369332"/>
          </a:xfrm>
          <a:prstGeom prst="rect">
            <a:avLst/>
          </a:prstGeom>
          <a:noFill/>
        </p:spPr>
        <p:txBody>
          <a:bodyPr wrap="square" rtlCol="0">
            <a:spAutoFit/>
          </a:bodyPr>
          <a:lstStyle/>
          <a:p>
            <a:r>
              <a:rPr lang="zh-CN" altLang="en-US" dirty="0"/>
              <a:t>按照贝叶斯学派的观点，上帝是按照以下的过程在玩游戏的</a:t>
            </a:r>
          </a:p>
        </p:txBody>
      </p:sp>
      <p:pic>
        <p:nvPicPr>
          <p:cNvPr id="3" name="图片 2">
            <a:extLst>
              <a:ext uri="{FF2B5EF4-FFF2-40B4-BE49-F238E27FC236}">
                <a16:creationId xmlns:a16="http://schemas.microsoft.com/office/drawing/2014/main" id="{58B2A291-36BC-415F-AAE3-37997E1CE581}"/>
              </a:ext>
            </a:extLst>
          </p:cNvPr>
          <p:cNvPicPr>
            <a:picLocks noChangeAspect="1"/>
          </p:cNvPicPr>
          <p:nvPr/>
        </p:nvPicPr>
        <p:blipFill>
          <a:blip r:embed="rId3"/>
          <a:stretch>
            <a:fillRect/>
          </a:stretch>
        </p:blipFill>
        <p:spPr>
          <a:xfrm>
            <a:off x="888316" y="1772243"/>
            <a:ext cx="9371428" cy="2419048"/>
          </a:xfrm>
          <a:prstGeom prst="rect">
            <a:avLst/>
          </a:prstGeom>
        </p:spPr>
      </p:pic>
      <p:pic>
        <p:nvPicPr>
          <p:cNvPr id="53250" name="Picture 2" descr="bayesian-unigram-model">
            <a:extLst>
              <a:ext uri="{FF2B5EF4-FFF2-40B4-BE49-F238E27FC236}">
                <a16:creationId xmlns:a16="http://schemas.microsoft.com/office/drawing/2014/main" id="{704DB403-534F-4187-85B2-E88DBAD18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447" y="3657944"/>
            <a:ext cx="3790950" cy="183393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F075CA1-A019-4D1D-99F7-5C55A2CC1C67}"/>
              </a:ext>
            </a:extLst>
          </p:cNvPr>
          <p:cNvSpPr txBox="1"/>
          <p:nvPr/>
        </p:nvSpPr>
        <p:spPr>
          <a:xfrm>
            <a:off x="7292340" y="5615940"/>
            <a:ext cx="3649980"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贝叶斯观点下的 </a:t>
            </a:r>
            <a:r>
              <a:rPr lang="en-US" altLang="zh-CN" sz="1600" b="1" dirty="0">
                <a:latin typeface="微软雅黑" panose="020B0503020204020204" pitchFamily="34" charset="-122"/>
                <a:ea typeface="微软雅黑" panose="020B0503020204020204" pitchFamily="34" charset="-122"/>
              </a:rPr>
              <a:t>Unigram Model</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BB943E7-EC19-44F7-99E7-3F2ABB232971}"/>
                  </a:ext>
                </a:extLst>
              </p:cNvPr>
              <p:cNvSpPr txBox="1"/>
              <p:nvPr/>
            </p:nvSpPr>
            <p:spPr>
              <a:xfrm>
                <a:off x="495300" y="4366260"/>
                <a:ext cx="4404361" cy="1477328"/>
              </a:xfrm>
              <a:prstGeom prst="rect">
                <a:avLst/>
              </a:prstGeom>
              <a:noFill/>
            </p:spPr>
            <p:txBody>
              <a:bodyPr wrap="square" rtlCol="0">
                <a:spAutoFit/>
              </a:bodyPr>
              <a:lstStyle/>
              <a:p>
                <a:r>
                  <a:rPr lang="zh-CN" altLang="en-US" dirty="0"/>
                  <a:t>上帝的这个坛子里面，骰子可以是无穷多个，有些类型的骰子数量多，有些类型的骰子少，所以从概率分布的角度看，坛子里面的骰子</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𝑝</m:t>
                        </m:r>
                      </m:e>
                    </m:acc>
                  </m:oMath>
                </a14:m>
                <a:r>
                  <a:rPr lang="zh-CN" altLang="en-US" dirty="0"/>
                  <a:t>服从一个概率分布 </a:t>
                </a:r>
                <a:r>
                  <a:rPr lang="en-US" altLang="zh-CN" dirty="0"/>
                  <a:t>P(</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𝑝</m:t>
                        </m:r>
                      </m:e>
                    </m:acc>
                  </m:oMath>
                </a14:m>
                <a:r>
                  <a:rPr lang="en-US" altLang="zh-CN" dirty="0"/>
                  <a:t>)</a:t>
                </a:r>
                <a:r>
                  <a:rPr lang="zh-CN" altLang="en-US" dirty="0"/>
                  <a:t>，这个分布称为参数</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𝑝</m:t>
                        </m:r>
                      </m:e>
                    </m:acc>
                  </m:oMath>
                </a14:m>
                <a:r>
                  <a:rPr lang="zh-CN" altLang="en-US" dirty="0"/>
                  <a:t>的先验分布。</a:t>
                </a:r>
              </a:p>
            </p:txBody>
          </p:sp>
        </mc:Choice>
        <mc:Fallback xmlns="">
          <p:sp>
            <p:nvSpPr>
              <p:cNvPr id="8" name="文本框 7">
                <a:extLst>
                  <a:ext uri="{FF2B5EF4-FFF2-40B4-BE49-F238E27FC236}">
                    <a16:creationId xmlns:a16="http://schemas.microsoft.com/office/drawing/2014/main" id="{6BB943E7-EC19-44F7-99E7-3F2ABB232971}"/>
                  </a:ext>
                </a:extLst>
              </p:cNvPr>
              <p:cNvSpPr txBox="1">
                <a:spLocks noRot="1" noChangeAspect="1" noMove="1" noResize="1" noEditPoints="1" noAdjustHandles="1" noChangeArrowheads="1" noChangeShapeType="1" noTextEdit="1"/>
              </p:cNvSpPr>
              <p:nvPr/>
            </p:nvSpPr>
            <p:spPr>
              <a:xfrm>
                <a:off x="495300" y="4366260"/>
                <a:ext cx="4404361" cy="1477328"/>
              </a:xfrm>
              <a:prstGeom prst="rect">
                <a:avLst/>
              </a:prstGeom>
              <a:blipFill>
                <a:blip r:embed="rId5"/>
                <a:stretch>
                  <a:fillRect l="-1107" t="-2058" b="-4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0370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文本建模 </a:t>
            </a:r>
            <a:r>
              <a:rPr lang="en-US" altLang="zh-CN" sz="3600" b="1" dirty="0"/>
              <a:t>--- Unigram Model</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58</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0775782-AECA-4870-A025-E91425F83376}"/>
                  </a:ext>
                </a:extLst>
              </p:cNvPr>
              <p:cNvSpPr txBox="1"/>
              <p:nvPr/>
            </p:nvSpPr>
            <p:spPr>
              <a:xfrm>
                <a:off x="655320" y="1440741"/>
                <a:ext cx="9837420" cy="4342086"/>
              </a:xfrm>
              <a:prstGeom prst="rect">
                <a:avLst/>
              </a:prstGeom>
              <a:noFill/>
            </p:spPr>
            <p:txBody>
              <a:bodyPr wrap="square" rtlCol="0">
                <a:spAutoFit/>
              </a:bodyPr>
              <a:lstStyle/>
              <a:p>
                <a:r>
                  <a:rPr lang="zh-CN" altLang="en-US" dirty="0"/>
                  <a:t>语料</a:t>
                </a:r>
                <a:r>
                  <a:rPr lang="en-US" altLang="zh-CN" dirty="0"/>
                  <a:t>W</a:t>
                </a:r>
                <a:r>
                  <a:rPr lang="zh-CN" altLang="en-US" dirty="0"/>
                  <a:t>产生的概率如下</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e>
                      </m:d>
                      <m:r>
                        <a:rPr lang="en-US" altLang="zh-CN" b="0" i="1" smtClean="0">
                          <a:latin typeface="Cambria Math" panose="02040503050406030204" pitchFamily="18" charset="0"/>
                        </a:rPr>
                        <m:t>= </m:t>
                      </m:r>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𝑊</m:t>
                              </m:r>
                            </m:e>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d>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nary>
                    </m:oMath>
                  </m:oMathPara>
                </a14:m>
                <a:endParaRPr lang="en-US" altLang="zh-CN" dirty="0"/>
              </a:p>
              <a:p>
                <a:r>
                  <a:rPr lang="zh-CN" altLang="en-US" dirty="0"/>
                  <a:t>在贝叶斯分析的框架下，此处先验分布可以有多种选择，又因为</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𝑛</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𝑀𝑢𝑙𝑡</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𝑛</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US" altLang="zh-CN" dirty="0"/>
              </a:p>
              <a:p>
                <a:r>
                  <a:rPr lang="zh-CN" altLang="en-US" dirty="0"/>
                  <a:t>实际上是在计算一个多项分布的概率，所以对先验分布的一个比较好的选择就是多项分布对应的共轭分布，即 </a:t>
                </a:r>
                <a:r>
                  <a:rPr lang="en-US" altLang="zh-CN" dirty="0"/>
                  <a:t>Dirichlet </a:t>
                </a:r>
                <a:r>
                  <a:rPr lang="zh-CN" altLang="en-US" dirty="0"/>
                  <a:t>分布</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𝐷𝑖𝑟</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𝛼</m:t>
                              </m:r>
                            </m:e>
                          </m:acc>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𝛼</m:t>
                              </m:r>
                            </m:e>
                          </m:acc>
                          <m:r>
                            <a:rPr lang="en-US" altLang="zh-CN" b="0" i="1" smtClean="0">
                              <a:latin typeface="Cambria Math" panose="02040503050406030204" pitchFamily="18" charset="0"/>
                              <a:ea typeface="Cambria Math" panose="02040503050406030204" pitchFamily="18" charset="0"/>
                            </a:rPr>
                            <m:t>)</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m:rPr>
                              <m:brk m:alnAt="23"/>
                            </m:rP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−1</m:t>
                              </m:r>
                            </m:sup>
                          </m:sSubSup>
                        </m:e>
                      </m:nary>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𝛼</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𝑉</m:t>
                          </m:r>
                        </m:sub>
                      </m:sSub>
                      <m:r>
                        <a:rPr lang="en-US" altLang="zh-CN" b="0" i="1" smtClean="0">
                          <a:latin typeface="Cambria Math" panose="02040503050406030204" pitchFamily="18" charset="0"/>
                        </a:rPr>
                        <m:t>)</m:t>
                      </m:r>
                    </m:oMath>
                  </m:oMathPara>
                </a14:m>
                <a:endParaRPr lang="en-US" altLang="zh-CN" dirty="0"/>
              </a:p>
              <a:p>
                <a:endParaRPr lang="en-US" altLang="zh-CN" dirty="0"/>
              </a:p>
              <a:p>
                <a:r>
                  <a:rPr lang="zh-CN" altLang="en-US" dirty="0"/>
                  <a:t>此处的</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𝛼</m:t>
                        </m:r>
                      </m:e>
                    </m:acc>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就是</m:t>
                    </m:r>
                  </m:oMath>
                </a14:m>
                <a:r>
                  <a:rPr lang="zh-CN" altLang="en-US" dirty="0"/>
                  <a:t>归一化因子</a:t>
                </a:r>
                <a14:m>
                  <m:oMath xmlns:m="http://schemas.openxmlformats.org/officeDocument/2006/math">
                    <m:r>
                      <a:rPr lang="en-US" altLang="zh-CN" b="0" i="1" dirty="0" smtClean="0">
                        <a:latin typeface="Cambria Math" panose="02040503050406030204" pitchFamily="18" charset="0"/>
                      </a:rPr>
                      <m:t>𝐷𝑖𝑟</m:t>
                    </m:r>
                    <m:r>
                      <a:rPr lang="en-US" altLang="zh-CN" b="0" i="1" dirty="0"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𝛼</m:t>
                        </m:r>
                      </m:e>
                    </m:acc>
                    <m:r>
                      <a:rPr lang="en-US" altLang="zh-CN" i="1">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m:t>
                    </m:r>
                    <m:r>
                      <a:rPr lang="zh-CN" altLang="en-US" i="1" dirty="0">
                        <a:latin typeface="Cambria Math" panose="02040503050406030204" pitchFamily="18" charset="0"/>
                      </a:rPr>
                      <m:t>，</m:t>
                    </m:r>
                  </m:oMath>
                </a14:m>
                <a:r>
                  <a:rPr lang="zh-CN" altLang="en-US" dirty="0"/>
                  <a:t>即</a:t>
                </a:r>
                <a:endParaRPr lang="en-US" altLang="zh-CN" dirty="0"/>
              </a:p>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Δ</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𝛼</m:t>
                              </m:r>
                            </m:e>
                          </m:acc>
                        </m:e>
                      </m:d>
                      <m:r>
                        <a:rPr lang="en-US" altLang="zh-CN" b="0" i="1" smtClean="0">
                          <a:latin typeface="Cambria Math" panose="02040503050406030204" pitchFamily="18" charset="0"/>
                          <a:ea typeface="Cambria Math" panose="02040503050406030204" pitchFamily="18" charset="0"/>
                        </a:rPr>
                        <m:t>= </m:t>
                      </m:r>
                      <m:nary>
                        <m:naryPr>
                          <m:limLoc m:val="undOvr"/>
                          <m:subHide m:val="on"/>
                          <m:supHide m:val="on"/>
                          <m:ctrlPr>
                            <a:rPr lang="en-US" altLang="zh-CN" b="0" i="1" smtClean="0">
                              <a:latin typeface="Cambria Math" panose="02040503050406030204" pitchFamily="18" charset="0"/>
                              <a:ea typeface="Cambria Math" panose="02040503050406030204" pitchFamily="18" charset="0"/>
                            </a:rPr>
                          </m:ctrlPr>
                        </m:naryPr>
                        <m:sub/>
                        <m:sup/>
                        <m:e>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m:rPr>
                                  <m:brk m:alnAt="23"/>
                                </m:rP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𝑉</m:t>
                              </m:r>
                            </m:sup>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𝑘</m:t>
                                  </m:r>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m:t>
                                  </m:r>
                                </m:sup>
                              </m:sSubSup>
                              <m:r>
                                <a:rPr lang="en-US" altLang="zh-CN" b="0" i="1" smtClean="0">
                                  <a:latin typeface="Cambria Math" panose="02040503050406030204" pitchFamily="18" charset="0"/>
                                  <a:ea typeface="Cambria Math" panose="02040503050406030204" pitchFamily="18" charset="0"/>
                                </a:rPr>
                                <m:t>𝑑</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nary>
                        </m:e>
                      </m:nary>
                    </m:oMath>
                  </m:oMathPara>
                </a14:m>
                <a:endParaRPr lang="zh-CN" altLang="en-US" dirty="0"/>
              </a:p>
            </p:txBody>
          </p:sp>
        </mc:Choice>
        <mc:Fallback xmlns="">
          <p:sp>
            <p:nvSpPr>
              <p:cNvPr id="9" name="文本框 8">
                <a:extLst>
                  <a:ext uri="{FF2B5EF4-FFF2-40B4-BE49-F238E27FC236}">
                    <a16:creationId xmlns:a16="http://schemas.microsoft.com/office/drawing/2014/main" id="{10775782-AECA-4870-A025-E91425F83376}"/>
                  </a:ext>
                </a:extLst>
              </p:cNvPr>
              <p:cNvSpPr txBox="1">
                <a:spLocks noRot="1" noChangeAspect="1" noMove="1" noResize="1" noEditPoints="1" noAdjustHandles="1" noChangeArrowheads="1" noChangeShapeType="1" noTextEdit="1"/>
              </p:cNvSpPr>
              <p:nvPr/>
            </p:nvSpPr>
            <p:spPr>
              <a:xfrm>
                <a:off x="655320" y="1440741"/>
                <a:ext cx="9837420" cy="4342086"/>
              </a:xfrm>
              <a:prstGeom prst="rect">
                <a:avLst/>
              </a:prstGeom>
              <a:blipFill>
                <a:blip r:embed="rId3"/>
                <a:stretch>
                  <a:fillRect l="-558" t="-1122" r="-186"/>
                </a:stretch>
              </a:blipFill>
            </p:spPr>
            <p:txBody>
              <a:bodyPr/>
              <a:lstStyle/>
              <a:p>
                <a:r>
                  <a:rPr lang="zh-CN" altLang="en-US">
                    <a:noFill/>
                  </a:rPr>
                  <a:t> </a:t>
                </a:r>
              </a:p>
            </p:txBody>
          </p:sp>
        </mc:Fallback>
      </mc:AlternateContent>
      <p:pic>
        <p:nvPicPr>
          <p:cNvPr id="55299" name="Picture 3" descr="dirichlet-multinomial-unigram">
            <a:extLst>
              <a:ext uri="{FF2B5EF4-FFF2-40B4-BE49-F238E27FC236}">
                <a16:creationId xmlns:a16="http://schemas.microsoft.com/office/drawing/2014/main" id="{E79C572E-3D86-494A-899F-7724A29C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960" y="4315310"/>
            <a:ext cx="3574733" cy="178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210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883478"/>
          </a:xfrm>
        </p:spPr>
        <p:txBody>
          <a:bodyPr>
            <a:normAutofit/>
          </a:bodyPr>
          <a:lstStyle/>
          <a:p>
            <a:r>
              <a:rPr lang="zh-CN" altLang="en-US" sz="3600" b="1" dirty="0"/>
              <a:t>文本建模 </a:t>
            </a:r>
            <a:r>
              <a:rPr lang="en-US" altLang="zh-CN" sz="3600" b="1" dirty="0"/>
              <a:t>--- Unigram Model</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59</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0775782-AECA-4870-A025-E91425F83376}"/>
                  </a:ext>
                </a:extLst>
              </p:cNvPr>
              <p:cNvSpPr txBox="1"/>
              <p:nvPr/>
            </p:nvSpPr>
            <p:spPr>
              <a:xfrm>
                <a:off x="655320" y="1096473"/>
                <a:ext cx="9837420" cy="5460406"/>
              </a:xfrm>
              <a:prstGeom prst="rect">
                <a:avLst/>
              </a:prstGeom>
              <a:noFill/>
            </p:spPr>
            <p:txBody>
              <a:bodyPr wrap="square" rtlCol="0">
                <a:spAutoFit/>
              </a:bodyPr>
              <a:lstStyle/>
              <a:p>
                <a:r>
                  <a:rPr lang="zh-CN" altLang="en-US" dirty="0"/>
                  <a:t>回顾前面介绍的 </a:t>
                </a:r>
                <a:r>
                  <a:rPr lang="en-US" altLang="zh-CN" dirty="0" err="1"/>
                  <a:t>Drichlet</a:t>
                </a:r>
                <a:r>
                  <a:rPr lang="en-US" altLang="zh-CN" dirty="0"/>
                  <a:t> </a:t>
                </a:r>
                <a:r>
                  <a:rPr lang="zh-CN" altLang="en-US" dirty="0"/>
                  <a:t>分布的一些知识，其中很重要的一点就是</a:t>
                </a:r>
                <a:endParaRPr lang="en-US" altLang="zh-CN" dirty="0"/>
              </a:p>
              <a:p>
                <a:endParaRPr lang="en-US" altLang="zh-CN" dirty="0"/>
              </a:p>
              <a:p>
                <a:r>
                  <a:rPr lang="en-US" altLang="zh-CN" b="1" dirty="0">
                    <a:latin typeface="微软雅黑" panose="020B0503020204020204" pitchFamily="34" charset="-122"/>
                    <a:ea typeface="微软雅黑" panose="020B0503020204020204" pitchFamily="34" charset="-122"/>
                  </a:rPr>
                  <a:t>		Dirichlet </a:t>
                </a:r>
                <a:r>
                  <a:rPr lang="zh-CN" altLang="en-US" b="1" dirty="0">
                    <a:latin typeface="微软雅黑" panose="020B0503020204020204" pitchFamily="34" charset="-122"/>
                    <a:ea typeface="微软雅黑" panose="020B0503020204020204" pitchFamily="34" charset="-122"/>
                  </a:rPr>
                  <a:t>先验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多项分布的数据 → 后验分布为 </a:t>
                </a:r>
                <a:r>
                  <a:rPr lang="en-US" altLang="zh-CN" b="1" dirty="0">
                    <a:latin typeface="微软雅黑" panose="020B0503020204020204" pitchFamily="34" charset="-122"/>
                    <a:ea typeface="微软雅黑" panose="020B0503020204020204" pitchFamily="34" charset="-122"/>
                  </a:rPr>
                  <a:t>Dirichlet </a:t>
                </a:r>
                <a:r>
                  <a:rPr lang="zh-CN" altLang="en-US" b="1" dirty="0">
                    <a:latin typeface="微软雅黑" panose="020B0503020204020204" pitchFamily="34" charset="-122"/>
                    <a:ea typeface="微软雅黑" panose="020B0503020204020204" pitchFamily="34" charset="-122"/>
                  </a:rPr>
                  <a:t>分布</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𝐷𝑖𝑟</m:t>
                      </m:r>
                      <m:d>
                        <m:dPr>
                          <m:ctrlPr>
                            <a:rPr lang="en-US" altLang="zh-CN" i="1">
                              <a:latin typeface="Cambria Math" panose="02040503050406030204" pitchFamily="18" charset="0"/>
                              <a:ea typeface="微软雅黑" panose="020B0503020204020204" pitchFamily="34" charset="-122"/>
                            </a:rPr>
                          </m:ctrlPr>
                        </m:d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𝑝</m:t>
                              </m:r>
                            </m:e>
                          </m:acc>
                        </m:e>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𝑘</m:t>
                              </m:r>
                            </m:e>
                          </m:acc>
                        </m:e>
                      </m:d>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𝑀𝑢𝑙𝑡𝐶𝑜𝑢𝑛𝑡</m:t>
                      </m:r>
                      <m:d>
                        <m:dPr>
                          <m:ctrlPr>
                            <a:rPr lang="en-US" altLang="zh-CN" i="1">
                              <a:latin typeface="Cambria Math" panose="02040503050406030204" pitchFamily="18" charset="0"/>
                              <a:ea typeface="微软雅黑" panose="020B0503020204020204" pitchFamily="34" charset="-122"/>
                            </a:rPr>
                          </m:ctrlPr>
                        </m:d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𝑚</m:t>
                              </m:r>
                            </m:e>
                          </m:acc>
                        </m:e>
                      </m:d>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𝐷𝑖𝑟</m:t>
                      </m:r>
                      <m:r>
                        <a:rPr lang="en-US" altLang="zh-CN" i="1">
                          <a:latin typeface="Cambria Math" panose="02040503050406030204" pitchFamily="18" charset="0"/>
                          <a:ea typeface="微软雅黑" panose="020B0503020204020204" pitchFamily="34" charset="-122"/>
                        </a:rPr>
                        <m:t>(</m:t>
                      </m:r>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𝑝</m:t>
                          </m:r>
                        </m:e>
                      </m:acc>
                      <m:r>
                        <a:rPr lang="en-US" altLang="zh-CN" i="1">
                          <a:latin typeface="Cambria Math" panose="02040503050406030204" pitchFamily="18" charset="0"/>
                          <a:ea typeface="微软雅黑" panose="020B0503020204020204" pitchFamily="34" charset="-122"/>
                        </a:rPr>
                        <m:t>|</m:t>
                      </m:r>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𝑘</m:t>
                          </m:r>
                        </m:e>
                      </m:acc>
                      <m:r>
                        <a:rPr lang="en-US" altLang="zh-CN" i="1">
                          <a:latin typeface="Cambria Math" panose="02040503050406030204" pitchFamily="18" charset="0"/>
                          <a:ea typeface="微软雅黑" panose="020B0503020204020204" pitchFamily="34" charset="-122"/>
                        </a:rPr>
                        <m:t>+</m:t>
                      </m:r>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𝑚</m:t>
                          </m:r>
                        </m:e>
                      </m:acc>
                      <m:r>
                        <a:rPr lang="en-US" altLang="zh-CN" i="1">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于是，在给定了参数 </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m:rPr>
                            <m:sty m:val="p"/>
                          </m:rPr>
                          <a:rPr lang="en-US" altLang="zh-CN" i="1">
                            <a:latin typeface="Cambria Math" panose="02040503050406030204" pitchFamily="18" charset="0"/>
                            <a:ea typeface="微软雅黑" panose="020B0503020204020204" pitchFamily="34" charset="-122"/>
                          </a:rPr>
                          <m:t>p</m:t>
                        </m:r>
                      </m:e>
                    </m:acc>
                  </m:oMath>
                </a14:m>
                <a:r>
                  <a:rPr lang="zh-CN" altLang="en-US" dirty="0">
                    <a:latin typeface="微软雅黑" panose="020B0503020204020204" pitchFamily="34" charset="-122"/>
                    <a:ea typeface="微软雅黑" panose="020B0503020204020204" pitchFamily="34" charset="-122"/>
                  </a:rPr>
                  <a:t>的先验分布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𝐷𝑖𝑟</m:t>
                    </m:r>
                    <m:r>
                      <a:rPr lang="en-US" altLang="zh-CN" b="0" i="1" smtClean="0">
                        <a:latin typeface="Cambria Math" panose="02040503050406030204" pitchFamily="18" charset="0"/>
                        <a:ea typeface="微软雅黑" panose="020B0503020204020204" pitchFamily="34" charset="-122"/>
                      </a:rPr>
                      <m:t>(</m:t>
                    </m:r>
                    <m:acc>
                      <m:accPr>
                        <m:chr m:val="⃗"/>
                        <m:ctrlPr>
                          <a:rPr lang="zh-CN" altLang="en-US" i="1">
                            <a:latin typeface="Cambria Math" panose="02040503050406030204" pitchFamily="18" charset="0"/>
                            <a:ea typeface="微软雅黑" panose="020B0503020204020204" pitchFamily="34" charset="-122"/>
                          </a:rPr>
                        </m:ctrlPr>
                      </m:accPr>
                      <m:e>
                        <m:r>
                          <m:rPr>
                            <m:sty m:val="p"/>
                          </m:rPr>
                          <a:rPr lang="en-US" altLang="zh-CN" i="1">
                            <a:latin typeface="Cambria Math" panose="02040503050406030204" pitchFamily="18" charset="0"/>
                            <a:ea typeface="微软雅黑" panose="020B0503020204020204" pitchFamily="34" charset="-122"/>
                          </a:rPr>
                          <m:t>p</m:t>
                        </m:r>
                      </m:e>
                    </m:acc>
                    <m:r>
                      <a:rPr lang="en-US" altLang="zh-CN" b="0" i="1" smtClean="0">
                        <a:latin typeface="Cambria Math" panose="02040503050406030204" pitchFamily="18" charset="0"/>
                        <a:ea typeface="微软雅黑" panose="020B0503020204020204" pitchFamily="34" charset="-122"/>
                      </a:rPr>
                      <m:t>|</m:t>
                    </m:r>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𝛼</m:t>
                        </m:r>
                      </m:e>
                    </m:acc>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的时候，各个词出现频次的数据 </a:t>
                </a:r>
                <a14:m>
                  <m:oMath xmlns:m="http://schemas.openxmlformats.org/officeDocument/2006/math">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𝑛</m:t>
                        </m:r>
                      </m:e>
                    </m:acc>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𝑀𝑢𝑙𝑡</m:t>
                    </m:r>
                    <m:r>
                      <a:rPr lang="en-US" altLang="zh-CN" b="0" i="1" smtClean="0">
                        <a:latin typeface="Cambria Math" panose="02040503050406030204" pitchFamily="18" charset="0"/>
                        <a:ea typeface="微软雅黑" panose="020B0503020204020204" pitchFamily="34" charset="-122"/>
                      </a:rPr>
                      <m:t>(</m:t>
                    </m:r>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𝑛</m:t>
                        </m:r>
                      </m:e>
                    </m:acc>
                    <m:r>
                      <a:rPr lang="en-US" altLang="zh-CN" b="0" i="1" smtClean="0">
                        <a:latin typeface="Cambria Math" panose="02040503050406030204" pitchFamily="18" charset="0"/>
                        <a:ea typeface="微软雅黑" panose="020B0503020204020204" pitchFamily="34" charset="-122"/>
                      </a:rPr>
                      <m:t>|</m:t>
                    </m:r>
                    <m:acc>
                      <m:accPr>
                        <m:chr m:val="⃗"/>
                        <m:ctrlPr>
                          <a:rPr lang="zh-CN" altLang="en-US" i="1">
                            <a:latin typeface="Cambria Math" panose="02040503050406030204" pitchFamily="18" charset="0"/>
                            <a:ea typeface="微软雅黑" panose="020B0503020204020204" pitchFamily="34" charset="-122"/>
                          </a:rPr>
                        </m:ctrlPr>
                      </m:accPr>
                      <m:e>
                        <m:r>
                          <m:rPr>
                            <m:sty m:val="p"/>
                          </m:rPr>
                          <a:rPr lang="en-US" altLang="zh-CN" i="1">
                            <a:latin typeface="Cambria Math" panose="02040503050406030204" pitchFamily="18" charset="0"/>
                            <a:ea typeface="微软雅黑" panose="020B0503020204020204" pitchFamily="34" charset="-122"/>
                          </a:rPr>
                          <m:t>p</m:t>
                        </m:r>
                      </m:e>
                    </m:acc>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𝑁</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为多项分布</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所以无需计算，我们就可以推出后验分布是</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acc>
                            <m:accPr>
                              <m:chr m:val="⃗"/>
                              <m:ctrlPr>
                                <a:rPr lang="zh-CN" altLang="en-US" i="1">
                                  <a:latin typeface="Cambria Math" panose="02040503050406030204" pitchFamily="18" charset="0"/>
                                  <a:ea typeface="微软雅黑" panose="020B0503020204020204" pitchFamily="34" charset="-122"/>
                                </a:rPr>
                              </m:ctrlPr>
                            </m:accPr>
                            <m:e>
                              <m:r>
                                <m:rPr>
                                  <m:sty m:val="p"/>
                                </m:rPr>
                                <a:rPr lang="en-US" altLang="zh-CN" i="1">
                                  <a:latin typeface="Cambria Math" panose="02040503050406030204" pitchFamily="18" charset="0"/>
                                  <a:ea typeface="微软雅黑" panose="020B0503020204020204" pitchFamily="34" charset="-122"/>
                                </a:rPr>
                                <m:t>p</m:t>
                              </m:r>
                            </m:e>
                          </m:acc>
                        </m:e>
                        <m:e>
                          <m:r>
                            <a:rPr lang="en-US" altLang="zh-CN" b="0" i="1" smtClean="0">
                              <a:latin typeface="Cambria Math" panose="02040503050406030204" pitchFamily="18" charset="0"/>
                              <a:ea typeface="微软雅黑" panose="020B0503020204020204" pitchFamily="34" charset="-122"/>
                            </a:rPr>
                            <m:t>𝑊</m:t>
                          </m:r>
                          <m:r>
                            <a:rPr lang="en-US" altLang="zh-CN" b="0" i="1" smtClean="0">
                              <a:latin typeface="Cambria Math" panose="02040503050406030204" pitchFamily="18" charset="0"/>
                              <a:ea typeface="微软雅黑" panose="020B0503020204020204" pitchFamily="34" charset="-122"/>
                            </a:rPr>
                            <m:t>,</m:t>
                          </m:r>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𝛼</m:t>
                              </m:r>
                            </m:e>
                          </m:acc>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𝐷𝑖𝑟</m:t>
                      </m:r>
                      <m:d>
                        <m:dPr>
                          <m:endChr m:val="|"/>
                          <m:ctrlPr>
                            <a:rPr lang="en-US" altLang="zh-CN" b="0" i="1" smtClean="0">
                              <a:latin typeface="Cambria Math" panose="02040503050406030204" pitchFamily="18" charset="0"/>
                              <a:ea typeface="微软雅黑" panose="020B0503020204020204" pitchFamily="34" charset="-122"/>
                            </a:rPr>
                          </m:ctrlPr>
                        </m:dPr>
                        <m:e>
                          <m:acc>
                            <m:accPr>
                              <m:chr m:val="⃗"/>
                              <m:ctrlPr>
                                <a:rPr lang="zh-CN" altLang="en-US" i="1">
                                  <a:latin typeface="Cambria Math" panose="02040503050406030204" pitchFamily="18" charset="0"/>
                                  <a:ea typeface="微软雅黑" panose="020B0503020204020204" pitchFamily="34" charset="-122"/>
                                </a:rPr>
                              </m:ctrlPr>
                            </m:accPr>
                            <m:e>
                              <m:r>
                                <m:rPr>
                                  <m:sty m:val="p"/>
                                </m:rPr>
                                <a:rPr lang="en-US" altLang="zh-CN" i="1">
                                  <a:latin typeface="Cambria Math" panose="02040503050406030204" pitchFamily="18" charset="0"/>
                                  <a:ea typeface="微软雅黑" panose="020B0503020204020204" pitchFamily="34" charset="-122"/>
                                </a:rPr>
                                <m:t>p</m:t>
                              </m:r>
                            </m:e>
                          </m:acc>
                        </m:e>
                      </m:d>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𝑛</m:t>
                          </m:r>
                        </m:e>
                      </m:acc>
                      <m:r>
                        <a:rPr lang="en-US" altLang="zh-CN" b="0" i="1" smtClean="0">
                          <a:latin typeface="Cambria Math" panose="02040503050406030204" pitchFamily="18" charset="0"/>
                          <a:ea typeface="微软雅黑" panose="020B0503020204020204" pitchFamily="34" charset="-122"/>
                        </a:rPr>
                        <m:t>+</m:t>
                      </m:r>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𝛼</m:t>
                          </m:r>
                        </m:e>
                      </m:acc>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m:t>
                          </m:r>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𝑛</m:t>
                              </m:r>
                            </m:e>
                          </m:acc>
                          <m:r>
                            <a:rPr lang="en-US" altLang="zh-CN" b="0" i="1" smtClean="0">
                              <a:latin typeface="Cambria Math" panose="02040503050406030204" pitchFamily="18" charset="0"/>
                              <a:ea typeface="微软雅黑" panose="020B0503020204020204" pitchFamily="34" charset="-122"/>
                            </a:rPr>
                            <m:t>+</m:t>
                          </m:r>
                          <m:acc>
                            <m:accPr>
                              <m:chr m:val="⃗"/>
                              <m:ctrlPr>
                                <a:rPr lang="zh-CN" altLang="en-US" i="1">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𝛼</m:t>
                              </m:r>
                            </m:e>
                          </m:acc>
                          <m:r>
                            <a:rPr lang="en-US" altLang="zh-CN" b="0" i="1" smtClean="0">
                              <a:latin typeface="Cambria Math" panose="02040503050406030204" pitchFamily="18" charset="0"/>
                              <a:ea typeface="Cambria Math" panose="02040503050406030204" pitchFamily="18" charset="0"/>
                            </a:rPr>
                            <m:t>)</m:t>
                          </m:r>
                        </m:den>
                      </m:f>
                      <m:nary>
                        <m:naryPr>
                          <m:chr m:val="∏"/>
                          <m:ctrlPr>
                            <a:rPr lang="en-US" altLang="zh-CN" i="1">
                              <a:latin typeface="Cambria Math" panose="02040503050406030204" pitchFamily="18" charset="0"/>
                              <a:ea typeface="Cambria Math" panose="02040503050406030204" pitchFamily="18" charset="0"/>
                            </a:rPr>
                          </m:ctrlPr>
                        </m:naryPr>
                        <m:sub>
                          <m:r>
                            <m:rPr>
                              <m:brk m:alnAt="23"/>
                            </m:rP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𝑉</m:t>
                          </m:r>
                        </m:sup>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𝑘</m:t>
                              </m:r>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ea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𝑑</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nary>
                    </m:oMath>
                  </m:oMathPara>
                </a14:m>
                <a:endParaRPr lang="en-US" altLang="zh-CN" dirty="0">
                  <a:latin typeface="微软雅黑" panose="020B0503020204020204" pitchFamily="34" charset="-122"/>
                  <a:ea typeface="微软雅黑" panose="020B0503020204020204" pitchFamily="34" charset="-122"/>
                </a:endParaRPr>
              </a:p>
              <a:p>
                <a:r>
                  <a:rPr lang="zh-CN" altLang="en-US" dirty="0"/>
                  <a:t>我们取平均值作为参数的估计值</a:t>
                </a:r>
                <a:r>
                  <a:rPr lang="en-US" altLang="zh-CN" dirty="0"/>
                  <a:t>,</a:t>
                </a:r>
                <a:r>
                  <a:rPr lang="zh-CN" altLang="en-US" dirty="0"/>
                  <a:t>于是</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nary>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2 </m:t>
                                  </m:r>
                                </m:sub>
                              </m:sSub>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m:t>
                                  </m:r>
                                  <m:r>
                                    <m:rPr>
                                      <m:brk m:alnAt="25"/>
                                    </m:rP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nary>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3</m:t>
                                  </m:r>
                                </m:sub>
                              </m:sSub>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m:t>
                                  </m:r>
                                  <m:r>
                                    <m:rPr>
                                      <m:brk m:alnAt="25"/>
                                    </m:rP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nary>
                            </m:den>
                          </m:f>
                          <m:r>
                            <a:rPr lang="en-US" altLang="zh-CN" i="1">
                              <a:latin typeface="Cambria Math" panose="02040503050406030204" pitchFamily="18" charset="0"/>
                            </a:rPr>
                            <m:t>, …,</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𝐾</m:t>
                                  </m:r>
                                </m:sub>
                              </m:sSub>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m:t>
                                  </m:r>
                                  <m:r>
                                    <m:rPr>
                                      <m:brk m:alnAt="25"/>
                                    </m:rP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nary>
                            </m:den>
                          </m:f>
                        </m:e>
                      </m:d>
                    </m:oMath>
                  </m:oMathPara>
                </a14:m>
                <a:endParaRPr lang="en-US" altLang="zh-CN" dirty="0"/>
              </a:p>
              <a:p>
                <a:endParaRPr lang="zh-CN" altLang="en-US" dirty="0"/>
              </a:p>
              <a:p>
                <a:r>
                  <a:rPr lang="zh-CN" altLang="en-US" dirty="0">
                    <a:latin typeface="微软雅黑" panose="020B0503020204020204" pitchFamily="34" charset="-122"/>
                    <a:ea typeface="微软雅黑" panose="020B0503020204020204" pitchFamily="34" charset="-122"/>
                  </a:rPr>
                  <a:t>也就是说对每一个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我们用下式做参数估计</a:t>
                </a:r>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ea typeface="微软雅黑" panose="020B0503020204020204" pitchFamily="34" charset="-122"/>
                            </a:rPr>
                          </m:ctrlPr>
                        </m:acc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𝑖</m:t>
                              </m:r>
                            </m:sub>
                          </m:sSub>
                        </m:e>
                      </m:acc>
                      <m:r>
                        <a:rPr lang="en-US" altLang="zh-CN" b="0" i="1" smtClean="0">
                          <a:latin typeface="Cambria Math" panose="02040503050406030204" pitchFamily="18" charset="0"/>
                          <a:ea typeface="微软雅黑" panose="020B0503020204020204" pitchFamily="34" charset="-122"/>
                        </a:rPr>
                        <m:t>= </m:t>
                      </m:r>
                      <m:f>
                        <m:fPr>
                          <m:ctrlPr>
                            <a:rPr lang="en-US" altLang="zh-CN" b="0" i="1" smtClean="0">
                              <a:latin typeface="Cambria Math" panose="02040503050406030204" pitchFamily="18" charset="0"/>
                              <a:ea typeface="微软雅黑" panose="020B0503020204020204" pitchFamily="34" charset="-122"/>
                            </a:rPr>
                          </m:ctrlPr>
                        </m:fPr>
                        <m:num>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𝑛</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𝑖</m:t>
                              </m:r>
                            </m:sub>
                          </m:sSub>
                        </m:num>
                        <m:den>
                          <m:nary>
                            <m:naryPr>
                              <m:chr m:val="∑"/>
                              <m:limLoc m:val="subSup"/>
                              <m:ctrlPr>
                                <a:rPr lang="en-US" altLang="zh-CN" b="0" i="1" smtClean="0">
                                  <a:latin typeface="Cambria Math" panose="02040503050406030204" pitchFamily="18" charset="0"/>
                                  <a:ea typeface="微软雅黑" panose="020B0503020204020204" pitchFamily="34" charset="-122"/>
                                </a:rPr>
                              </m:ctrlPr>
                            </m:naryPr>
                            <m:sub>
                              <m:r>
                                <m:rPr>
                                  <m:brk m:alnAt="25"/>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𝑉</m:t>
                              </m:r>
                            </m:sup>
                            <m:e>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𝑛</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e>
                          </m:nary>
                        </m:den>
                      </m:f>
                    </m:oMath>
                  </m:oMathPara>
                </a14:m>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10775782-AECA-4870-A025-E91425F83376}"/>
                  </a:ext>
                </a:extLst>
              </p:cNvPr>
              <p:cNvSpPr txBox="1">
                <a:spLocks noRot="1" noChangeAspect="1" noMove="1" noResize="1" noEditPoints="1" noAdjustHandles="1" noChangeArrowheads="1" noChangeShapeType="1" noTextEdit="1"/>
              </p:cNvSpPr>
              <p:nvPr/>
            </p:nvSpPr>
            <p:spPr>
              <a:xfrm>
                <a:off x="655320" y="1096473"/>
                <a:ext cx="9837420" cy="5460406"/>
              </a:xfrm>
              <a:prstGeom prst="rect">
                <a:avLst/>
              </a:prstGeom>
              <a:blipFill>
                <a:blip r:embed="rId3"/>
                <a:stretch>
                  <a:fillRect l="-558" t="-1004" r="-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115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整体把握 </a:t>
            </a:r>
            <a:r>
              <a:rPr lang="en-US" altLang="zh-CN" sz="3600" b="1" dirty="0"/>
              <a:t>-- LDA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a:t>
            </a:fld>
            <a:endParaRPr lang="en-US"/>
          </a:p>
        </p:txBody>
      </p:sp>
      <p:sp>
        <p:nvSpPr>
          <p:cNvPr id="7" name="文本框 6">
            <a:extLst>
              <a:ext uri="{FF2B5EF4-FFF2-40B4-BE49-F238E27FC236}">
                <a16:creationId xmlns:a16="http://schemas.microsoft.com/office/drawing/2014/main" id="{A1E6E5E1-6519-4BDC-949F-CBCD6FC70E5D}"/>
              </a:ext>
            </a:extLst>
          </p:cNvPr>
          <p:cNvSpPr txBox="1"/>
          <p:nvPr/>
        </p:nvSpPr>
        <p:spPr>
          <a:xfrm>
            <a:off x="797442" y="2121748"/>
            <a:ext cx="10366744" cy="1685911"/>
          </a:xfrm>
          <a:prstGeom prst="rect">
            <a:avLst/>
          </a:prstGeom>
          <a:noFill/>
        </p:spPr>
        <p:txBody>
          <a:bodyPr wrap="square" rtlCol="0">
            <a:spAutoFit/>
          </a:bodyPr>
          <a:lstStyle/>
          <a:p>
            <a:pPr marL="457200" indent="-457200">
              <a:lnSpc>
                <a:spcPct val="20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线性判别分析（</a:t>
            </a:r>
            <a:r>
              <a:rPr lang="en-US" altLang="zh-CN" sz="2800" dirty="0">
                <a:latin typeface="微软雅黑" panose="020B0503020204020204" pitchFamily="34" charset="-122"/>
                <a:ea typeface="微软雅黑" panose="020B0503020204020204" pitchFamily="34" charset="-122"/>
              </a:rPr>
              <a:t>Linear Discriminant Analysis</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rPr>
              <a:t>隐含狄利克雷分布（</a:t>
            </a:r>
            <a:r>
              <a:rPr lang="en-US" altLang="zh-CN" sz="2800" dirty="0">
                <a:latin typeface="微软雅黑" panose="020B0503020204020204" pitchFamily="34" charset="-122"/>
                <a:ea typeface="微软雅黑" panose="020B0503020204020204" pitchFamily="34" charset="-122"/>
              </a:rPr>
              <a:t>Latent Dirichlet Allocation</a:t>
            </a:r>
            <a:r>
              <a:rPr lang="zh-CN" altLang="en-US" sz="2800" dirty="0">
                <a:latin typeface="微软雅黑" panose="020B0503020204020204" pitchFamily="34" charset="-122"/>
                <a:ea typeface="微软雅黑" panose="020B0503020204020204" pitchFamily="34" charset="-122"/>
              </a:rPr>
              <a:t>，简称</a:t>
            </a:r>
            <a:r>
              <a:rPr lang="en-US" altLang="zh-CN" sz="2800" dirty="0">
                <a:latin typeface="微软雅黑" panose="020B0503020204020204" pitchFamily="34" charset="-122"/>
                <a:ea typeface="微软雅黑" panose="020B0503020204020204" pitchFamily="34" charset="-122"/>
              </a:rPr>
              <a:t>LDA</a:t>
            </a:r>
            <a:r>
              <a:rPr lang="zh-CN" altLang="en-US" sz="28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383347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文本建模 </a:t>
            </a:r>
            <a:r>
              <a:rPr lang="en-US" altLang="zh-CN" sz="3600" b="1" dirty="0"/>
              <a:t>--- Unigram Model</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60</a:t>
            </a:fld>
            <a:endParaRPr lang="en-US"/>
          </a:p>
        </p:txBody>
      </p:sp>
      <p:sp>
        <p:nvSpPr>
          <p:cNvPr id="9" name="文本框 8">
            <a:extLst>
              <a:ext uri="{FF2B5EF4-FFF2-40B4-BE49-F238E27FC236}">
                <a16:creationId xmlns:a16="http://schemas.microsoft.com/office/drawing/2014/main" id="{10775782-AECA-4870-A025-E91425F83376}"/>
              </a:ext>
            </a:extLst>
          </p:cNvPr>
          <p:cNvSpPr txBox="1"/>
          <p:nvPr/>
        </p:nvSpPr>
        <p:spPr>
          <a:xfrm>
            <a:off x="655320" y="1440741"/>
            <a:ext cx="983742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进一步，我们可以计算出文本语料的产生概率为</a:t>
            </a:r>
          </a:p>
        </p:txBody>
      </p:sp>
      <p:pic>
        <p:nvPicPr>
          <p:cNvPr id="3" name="图片 2">
            <a:extLst>
              <a:ext uri="{FF2B5EF4-FFF2-40B4-BE49-F238E27FC236}">
                <a16:creationId xmlns:a16="http://schemas.microsoft.com/office/drawing/2014/main" id="{70F8A9DE-1A19-44F3-B225-427CDE19CEE1}"/>
              </a:ext>
            </a:extLst>
          </p:cNvPr>
          <p:cNvPicPr>
            <a:picLocks noChangeAspect="1"/>
          </p:cNvPicPr>
          <p:nvPr/>
        </p:nvPicPr>
        <p:blipFill>
          <a:blip r:embed="rId3"/>
          <a:stretch>
            <a:fillRect/>
          </a:stretch>
        </p:blipFill>
        <p:spPr>
          <a:xfrm>
            <a:off x="2917776" y="2013778"/>
            <a:ext cx="4717773" cy="3830761"/>
          </a:xfrm>
          <a:prstGeom prst="rect">
            <a:avLst/>
          </a:prstGeom>
        </p:spPr>
      </p:pic>
    </p:spTree>
    <p:extLst>
      <p:ext uri="{BB962C8B-B14F-4D97-AF65-F5344CB8AC3E}">
        <p14:creationId xmlns:p14="http://schemas.microsoft.com/office/powerpoint/2010/main" val="1343576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a:t>
            </a:r>
            <a:r>
              <a:rPr lang="en-US" altLang="zh-CN" sz="3600" b="1" dirty="0" err="1"/>
              <a:t>pLSA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61</a:t>
            </a:fld>
            <a:endParaRPr lang="en-US"/>
          </a:p>
        </p:txBody>
      </p:sp>
      <p:sp>
        <p:nvSpPr>
          <p:cNvPr id="7" name="文本框 6">
            <a:extLst>
              <a:ext uri="{FF2B5EF4-FFF2-40B4-BE49-F238E27FC236}">
                <a16:creationId xmlns:a16="http://schemas.microsoft.com/office/drawing/2014/main" id="{88D877E5-9A5E-4808-97D5-0DD760720639}"/>
              </a:ext>
            </a:extLst>
          </p:cNvPr>
          <p:cNvSpPr txBox="1"/>
          <p:nvPr/>
        </p:nvSpPr>
        <p:spPr>
          <a:xfrm>
            <a:off x="419878" y="1382811"/>
            <a:ext cx="10730204" cy="646331"/>
          </a:xfrm>
          <a:prstGeom prst="rect">
            <a:avLst/>
          </a:prstGeom>
          <a:noFill/>
        </p:spPr>
        <p:txBody>
          <a:bodyPr wrap="square" rtlCol="0">
            <a:spAutoFit/>
          </a:bodyPr>
          <a:lstStyle/>
          <a:p>
            <a:pPr latinLnBrk="1"/>
            <a:r>
              <a:rPr lang="zh-CN" altLang="en-US" dirty="0"/>
              <a:t> 假设你要写</a:t>
            </a:r>
            <a:r>
              <a:rPr lang="en-US" altLang="zh-CN" dirty="0"/>
              <a:t>M</a:t>
            </a:r>
            <a:r>
              <a:rPr lang="zh-CN" altLang="en-US" dirty="0"/>
              <a:t>篇文档，由于一篇文档由各个不同的词组成，所以你需要确定每篇文档里每个位置上的词。</a:t>
            </a:r>
          </a:p>
          <a:p>
            <a:pPr latinLnBrk="1"/>
            <a:r>
              <a:rPr lang="zh-CN" altLang="en-US" dirty="0"/>
              <a:t> 再假定你一共有</a:t>
            </a:r>
            <a:r>
              <a:rPr lang="en-US" altLang="zh-CN" dirty="0"/>
              <a:t>K</a:t>
            </a:r>
            <a:r>
              <a:rPr lang="zh-CN" altLang="en-US" dirty="0"/>
              <a:t>个可选的主题，有</a:t>
            </a:r>
            <a:r>
              <a:rPr lang="en-US" altLang="zh-CN" dirty="0"/>
              <a:t>V</a:t>
            </a:r>
            <a:r>
              <a:rPr lang="zh-CN" altLang="en-US" dirty="0"/>
              <a:t>个可选的词，咱们来玩一个扔骰子的游戏。</a:t>
            </a:r>
          </a:p>
        </p:txBody>
      </p:sp>
      <p:pic>
        <p:nvPicPr>
          <p:cNvPr id="8" name="图片 7">
            <a:extLst>
              <a:ext uri="{FF2B5EF4-FFF2-40B4-BE49-F238E27FC236}">
                <a16:creationId xmlns:a16="http://schemas.microsoft.com/office/drawing/2014/main" id="{83276F89-0F64-465A-8038-A61748E84E22}"/>
              </a:ext>
            </a:extLst>
          </p:cNvPr>
          <p:cNvPicPr>
            <a:picLocks noChangeAspect="1"/>
          </p:cNvPicPr>
          <p:nvPr/>
        </p:nvPicPr>
        <p:blipFill>
          <a:blip r:embed="rId3"/>
          <a:stretch>
            <a:fillRect/>
          </a:stretch>
        </p:blipFill>
        <p:spPr>
          <a:xfrm>
            <a:off x="6308035" y="2363563"/>
            <a:ext cx="4871065" cy="3456530"/>
          </a:xfrm>
          <a:prstGeom prst="rect">
            <a:avLst/>
          </a:prstGeom>
        </p:spPr>
      </p:pic>
      <p:sp>
        <p:nvSpPr>
          <p:cNvPr id="10" name="文本框 9">
            <a:extLst>
              <a:ext uri="{FF2B5EF4-FFF2-40B4-BE49-F238E27FC236}">
                <a16:creationId xmlns:a16="http://schemas.microsoft.com/office/drawing/2014/main" id="{C8E6C3BF-72F6-45E7-BBB5-208FA2FE998D}"/>
              </a:ext>
            </a:extLst>
          </p:cNvPr>
          <p:cNvSpPr txBox="1"/>
          <p:nvPr/>
        </p:nvSpPr>
        <p:spPr>
          <a:xfrm>
            <a:off x="643812" y="2715208"/>
            <a:ext cx="4717774" cy="2536400"/>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假设你每写一篇文档会制作一颗</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面的“文档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主题”骰子（扔此骰子能得到</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个主题中的任意一个），和</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面的“主题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单词” 骰子（每个骰子对应一个主题，</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个骰子对应之前的</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个主题，且骰子的每一面对应要选择的单词，</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个面对应着</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个可选的词）。</a:t>
            </a:r>
          </a:p>
        </p:txBody>
      </p:sp>
    </p:spTree>
    <p:extLst>
      <p:ext uri="{BB962C8B-B14F-4D97-AF65-F5344CB8AC3E}">
        <p14:creationId xmlns:p14="http://schemas.microsoft.com/office/powerpoint/2010/main" val="34965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a:t>
            </a:r>
            <a:r>
              <a:rPr lang="en-US" altLang="zh-CN" sz="3600" b="1" dirty="0" err="1"/>
              <a:t>pLSA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62</a:t>
            </a:fld>
            <a:endParaRPr lang="en-US"/>
          </a:p>
        </p:txBody>
      </p:sp>
      <p:sp>
        <p:nvSpPr>
          <p:cNvPr id="7" name="文本框 6">
            <a:extLst>
              <a:ext uri="{FF2B5EF4-FFF2-40B4-BE49-F238E27FC236}">
                <a16:creationId xmlns:a16="http://schemas.microsoft.com/office/drawing/2014/main" id="{88D877E5-9A5E-4808-97D5-0DD760720639}"/>
              </a:ext>
            </a:extLst>
          </p:cNvPr>
          <p:cNvSpPr txBox="1"/>
          <p:nvPr/>
        </p:nvSpPr>
        <p:spPr>
          <a:xfrm>
            <a:off x="702100" y="1625407"/>
            <a:ext cx="9647756" cy="1705403"/>
          </a:xfrm>
          <a:prstGeom prst="rect">
            <a:avLst/>
          </a:prstGeom>
          <a:noFill/>
        </p:spPr>
        <p:txBody>
          <a:bodyPr wrap="square" rtlCol="0">
            <a:spAutoFit/>
          </a:bodyPr>
          <a:lstStyle/>
          <a:p>
            <a:pPr latinLnBrk="1">
              <a:lnSpc>
                <a:spcPct val="150000"/>
              </a:lnSpc>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每写一个词，先扔该“文档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主题”骰子选择主题，得到主题的结果后，使用和主题结果对应的那颗“主题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词项”骰子，扔该骰子选择要写的词。</a:t>
            </a:r>
            <a:endParaRPr lang="en-US" altLang="zh-CN" dirty="0">
              <a:latin typeface="微软雅黑" panose="020B0503020204020204" pitchFamily="34" charset="-122"/>
              <a:ea typeface="微软雅黑" panose="020B0503020204020204" pitchFamily="34" charset="-122"/>
            </a:endParaRPr>
          </a:p>
          <a:p>
            <a:pPr marL="742950" lvl="1" indent="-285750" latinLnBrk="1">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先扔“文档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主题”的骰子，假设（以一定的概率）得到的主题是教育，所以下一步便是扔教育主题筛子，（以一定的概率）得到教育主题筛子对应的某个词：大学</a:t>
            </a:r>
            <a:endParaRPr lang="en-US" altLang="zh-CN"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5C705D0-57D9-49EA-B035-4E19D4E03503}"/>
              </a:ext>
            </a:extLst>
          </p:cNvPr>
          <p:cNvSpPr txBox="1"/>
          <p:nvPr/>
        </p:nvSpPr>
        <p:spPr>
          <a:xfrm>
            <a:off x="726218" y="3527191"/>
            <a:ext cx="9456420" cy="212090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选主题和选词都是两个随机的过程，先从主题分布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教育：</a:t>
            </a:r>
            <a:r>
              <a:rPr lang="en-US" altLang="zh-CN" dirty="0">
                <a:latin typeface="微软雅黑" panose="020B0503020204020204" pitchFamily="34" charset="-122"/>
                <a:ea typeface="微软雅黑" panose="020B0503020204020204" pitchFamily="34" charset="-122"/>
              </a:rPr>
              <a:t>0.5</a:t>
            </a:r>
            <a:r>
              <a:rPr lang="zh-CN" altLang="en-US" dirty="0">
                <a:latin typeface="微软雅黑" panose="020B0503020204020204" pitchFamily="34" charset="-122"/>
                <a:ea typeface="微软雅黑" panose="020B0503020204020204" pitchFamily="34" charset="-122"/>
              </a:rPr>
              <a:t>，经济：</a:t>
            </a:r>
            <a:r>
              <a:rPr lang="en-US" altLang="zh-CN" dirty="0">
                <a:latin typeface="微软雅黑" panose="020B0503020204020204" pitchFamily="34" charset="-122"/>
                <a:ea typeface="微软雅黑" panose="020B0503020204020204" pitchFamily="34" charset="-122"/>
              </a:rPr>
              <a:t>0.3</a:t>
            </a:r>
            <a:r>
              <a:rPr lang="zh-CN" altLang="en-US" dirty="0">
                <a:latin typeface="微软雅黑" panose="020B0503020204020204" pitchFamily="34" charset="-122"/>
                <a:ea typeface="微软雅黑" panose="020B0503020204020204" pitchFamily="34" charset="-122"/>
              </a:rPr>
              <a:t>，交通：</a:t>
            </a:r>
            <a:r>
              <a:rPr lang="en-US" altLang="zh-CN" dirty="0">
                <a:latin typeface="微软雅黑" panose="020B0503020204020204" pitchFamily="34" charset="-122"/>
                <a:ea typeface="微软雅黑" panose="020B0503020204020204" pitchFamily="34" charset="-122"/>
              </a:rPr>
              <a:t>0.2}</a:t>
            </a:r>
            <a:r>
              <a:rPr lang="zh-CN" altLang="en-US" dirty="0">
                <a:latin typeface="微软雅黑" panose="020B0503020204020204" pitchFamily="34" charset="-122"/>
                <a:ea typeface="微软雅黑" panose="020B0503020204020204" pitchFamily="34" charset="-122"/>
              </a:rPr>
              <a:t>中抽取出主题：教育，然后从该教育主题对应的词分布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大学：</a:t>
            </a:r>
            <a:r>
              <a:rPr lang="en-US" altLang="zh-CN" dirty="0">
                <a:latin typeface="微软雅黑" panose="020B0503020204020204" pitchFamily="34" charset="-122"/>
                <a:ea typeface="微软雅黑" panose="020B0503020204020204" pitchFamily="34" charset="-122"/>
              </a:rPr>
              <a:t>0.5</a:t>
            </a:r>
            <a:r>
              <a:rPr lang="zh-CN" altLang="en-US" dirty="0">
                <a:latin typeface="微软雅黑" panose="020B0503020204020204" pitchFamily="34" charset="-122"/>
                <a:ea typeface="微软雅黑" panose="020B0503020204020204" pitchFamily="34" charset="-122"/>
              </a:rPr>
              <a:t>，老师：</a:t>
            </a:r>
            <a:r>
              <a:rPr lang="en-US" altLang="zh-CN" dirty="0">
                <a:latin typeface="微软雅黑" panose="020B0503020204020204" pitchFamily="34" charset="-122"/>
                <a:ea typeface="微软雅黑" panose="020B0503020204020204" pitchFamily="34" charset="-122"/>
              </a:rPr>
              <a:t>0.3</a:t>
            </a:r>
            <a:r>
              <a:rPr lang="zh-CN" altLang="en-US" dirty="0">
                <a:latin typeface="微软雅黑" panose="020B0503020204020204" pitchFamily="34" charset="-122"/>
                <a:ea typeface="微软雅黑" panose="020B0503020204020204" pitchFamily="34" charset="-122"/>
              </a:rPr>
              <a:t>，课程：</a:t>
            </a:r>
            <a:r>
              <a:rPr lang="en-US" altLang="zh-CN" dirty="0">
                <a:latin typeface="微软雅黑" panose="020B0503020204020204" pitchFamily="34" charset="-122"/>
                <a:ea typeface="微软雅黑" panose="020B0503020204020204" pitchFamily="34" charset="-122"/>
              </a:rPr>
              <a:t>0.2}</a:t>
            </a:r>
            <a:r>
              <a:rPr lang="zh-CN" altLang="en-US" dirty="0">
                <a:latin typeface="微软雅黑" panose="020B0503020204020204" pitchFamily="34" charset="-122"/>
                <a:ea typeface="微软雅黑" panose="020B0503020204020204" pitchFamily="34" charset="-122"/>
              </a:rPr>
              <a:t>中抽取出词：大学</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最后，你不停的重复扔“文档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主题”骰子和”主题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词项“骰子，重复</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次（产生</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个词），完成一篇文档，重复这产生一篇文档的方法</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次，则完成</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篇文档。</a:t>
            </a:r>
          </a:p>
        </p:txBody>
      </p:sp>
    </p:spTree>
    <p:extLst>
      <p:ext uri="{BB962C8B-B14F-4D97-AF65-F5344CB8AC3E}">
        <p14:creationId xmlns:p14="http://schemas.microsoft.com/office/powerpoint/2010/main" val="1636931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a:t>
            </a:r>
            <a:r>
              <a:rPr lang="en-US" altLang="zh-CN" sz="3600" b="1" dirty="0" err="1"/>
              <a:t>pLSA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63</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5C705D0-57D9-49EA-B035-4E19D4E03503}"/>
                  </a:ext>
                </a:extLst>
              </p:cNvPr>
              <p:cNvSpPr txBox="1"/>
              <p:nvPr/>
            </p:nvSpPr>
            <p:spPr>
              <a:xfrm>
                <a:off x="1060658" y="1541587"/>
                <a:ext cx="9805462" cy="2322752"/>
              </a:xfrm>
              <a:prstGeom prst="rect">
                <a:avLst/>
              </a:prstGeom>
              <a:noFill/>
            </p:spPr>
            <p:txBody>
              <a:bodyPr wrap="square" rtlCol="0">
                <a:spAutoFit/>
              </a:bodyPr>
              <a:lstStyle/>
              <a:p>
                <a:pPr>
                  <a:lnSpc>
                    <a:spcPct val="200000"/>
                  </a:lnSpc>
                </a:pP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𝑃</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表示海量文档中某篇文档被选中的概率。</a:t>
                </a:r>
              </a:p>
              <a:p>
                <a:pPr>
                  <a:lnSpc>
                    <a:spcPct val="200000"/>
                  </a:lnSpc>
                </a:pPr>
                <a14:m>
                  <m:oMath xmlns:m="http://schemas.openxmlformats.org/officeDocument/2006/math">
                    <m:r>
                      <a:rPr lang="en-US" altLang="zh-CN" i="1">
                        <a:latin typeface="Cambria Math" panose="02040503050406030204" pitchFamily="18" charset="0"/>
                        <a:ea typeface="微软雅黑" panose="020B0503020204020204" pitchFamily="34" charset="-122"/>
                      </a:rPr>
                      <m:t>𝑃</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𝑤</m:t>
                            </m:r>
                          </m:e>
                          <m:sub>
                            <m:r>
                              <a:rPr lang="en-US" altLang="zh-CN" b="0" i="1" smtClean="0">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𝑑</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表示词在给定文档中出现的概率。</a:t>
                </a:r>
              </a:p>
              <a:p>
                <a:pPr>
                  <a:lnSpc>
                    <a:spcPct val="200000"/>
                  </a:lnSpc>
                </a:pPr>
                <a14:m>
                  <m:oMath xmlns:m="http://schemas.openxmlformats.org/officeDocument/2006/math">
                    <m:r>
                      <a:rPr lang="en-US" altLang="zh-CN" i="1">
                        <a:latin typeface="Cambria Math" panose="02040503050406030204" pitchFamily="18" charset="0"/>
                        <a:ea typeface="微软雅黑" panose="020B0503020204020204" pitchFamily="34" charset="-122"/>
                      </a:rPr>
                      <m:t>𝑃</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𝑧</m:t>
                            </m:r>
                          </m:e>
                          <m:sub>
                            <m:r>
                              <a:rPr lang="en-US" altLang="zh-CN" b="0" i="1" smtClean="0">
                                <a:latin typeface="Cambria Math" panose="02040503050406030204" pitchFamily="18" charset="0"/>
                                <a:ea typeface="微软雅黑" panose="020B0503020204020204" pitchFamily="34" charset="-122"/>
                              </a:rPr>
                              <m:t>𝑘</m:t>
                            </m:r>
                          </m:sub>
                        </m:sSub>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𝑑</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表示具体某个主题在给定文档下出现的概率。</a:t>
                </a:r>
              </a:p>
              <a:p>
                <a:pPr>
                  <a:lnSpc>
                    <a:spcPct val="200000"/>
                  </a:lnSpc>
                </a:pPr>
                <a14:m>
                  <m:oMath xmlns:m="http://schemas.openxmlformats.org/officeDocument/2006/math">
                    <m:r>
                      <a:rPr lang="en-US" altLang="zh-CN" i="1">
                        <a:latin typeface="Cambria Math" panose="02040503050406030204" pitchFamily="18" charset="0"/>
                        <a:ea typeface="微软雅黑" panose="020B0503020204020204" pitchFamily="34" charset="-122"/>
                      </a:rPr>
                      <m:t>𝑃</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𝑤</m:t>
                            </m:r>
                          </m:e>
                          <m:sub>
                            <m:r>
                              <a:rPr lang="en-US" altLang="zh-CN" b="0" i="1" smtClean="0">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𝑑</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表示具体某个词在给定主题下出现的概率，与主题关系越密切的词，其条件概率越大</a:t>
                </a:r>
              </a:p>
            </p:txBody>
          </p:sp>
        </mc:Choice>
        <mc:Fallback xmlns="">
          <p:sp>
            <p:nvSpPr>
              <p:cNvPr id="9" name="文本框 8">
                <a:extLst>
                  <a:ext uri="{FF2B5EF4-FFF2-40B4-BE49-F238E27FC236}">
                    <a16:creationId xmlns:a16="http://schemas.microsoft.com/office/drawing/2014/main" id="{F5C705D0-57D9-49EA-B035-4E19D4E03503}"/>
                  </a:ext>
                </a:extLst>
              </p:cNvPr>
              <p:cNvSpPr txBox="1">
                <a:spLocks noRot="1" noChangeAspect="1" noMove="1" noResize="1" noEditPoints="1" noAdjustHandles="1" noChangeArrowheads="1" noChangeShapeType="1" noTextEdit="1"/>
              </p:cNvSpPr>
              <p:nvPr/>
            </p:nvSpPr>
            <p:spPr>
              <a:xfrm>
                <a:off x="1060658" y="1541587"/>
                <a:ext cx="9805462" cy="2322752"/>
              </a:xfrm>
              <a:prstGeom prst="rect">
                <a:avLst/>
              </a:prstGeom>
              <a:blipFill>
                <a:blip r:embed="rId3"/>
                <a:stretch>
                  <a:fillRect b="-21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60594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a:t>
            </a:r>
            <a:r>
              <a:rPr lang="en-US" altLang="zh-CN" sz="3600" b="1" dirty="0" err="1"/>
              <a:t>pLSA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64</a:t>
            </a:fld>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5C705D0-57D9-49EA-B035-4E19D4E03503}"/>
                  </a:ext>
                </a:extLst>
              </p:cNvPr>
              <p:cNvSpPr txBox="1"/>
              <p:nvPr/>
            </p:nvSpPr>
            <p:spPr>
              <a:xfrm>
                <a:off x="1060658" y="1541587"/>
                <a:ext cx="9805462" cy="2319481"/>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我们便可以按照如下的步骤得到“文档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词项”的生成模型：</a:t>
                </a:r>
                <a:endParaRPr lang="en-US" altLang="zh-CN"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14:m>
                  <m:oMath xmlns:m="http://schemas.openxmlformats.org/officeDocument/2006/math">
                    <m:r>
                      <a:rPr lang="zh-CN" altLang="en-US" i="0" smtClean="0">
                        <a:latin typeface="Cambria Math" panose="02040503050406030204" pitchFamily="18" charset="0"/>
                        <a:ea typeface="微软雅黑" panose="020B0503020204020204" pitchFamily="34" charset="-122"/>
                      </a:rPr>
                      <m:t>按照概率</m:t>
                    </m:r>
                    <m:r>
                      <a:rPr lang="en-US" altLang="zh-CN" i="1">
                        <a:latin typeface="Cambria Math" panose="02040503050406030204" pitchFamily="18" charset="0"/>
                        <a:ea typeface="微软雅黑" panose="020B0503020204020204" pitchFamily="34" charset="-122"/>
                      </a:rPr>
                      <m:t>𝑃</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𝑑</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r>
                      <a:rPr lang="zh-CN" altLang="en-US" i="0" smtClean="0">
                        <a:latin typeface="Cambria Math" panose="02040503050406030204" pitchFamily="18" charset="0"/>
                        <a:ea typeface="微软雅黑" panose="020B0503020204020204" pitchFamily="34" charset="-122"/>
                      </a:rPr>
                      <m:t>选择一篇文档</m:t>
                    </m:r>
                  </m:oMath>
                </a14:m>
                <a:endParaRPr lang="zh-CN" altLang="en-US" dirty="0"/>
              </a:p>
              <a:p>
                <a:pPr marL="285750" indent="-285750">
                  <a:lnSpc>
                    <a:spcPct val="200000"/>
                  </a:lnSpc>
                  <a:buFont typeface="Wingdings" panose="05000000000000000000" pitchFamily="2" charset="2"/>
                  <a:buChar char="u"/>
                </a:pPr>
                <a14:m>
                  <m:oMath xmlns:m="http://schemas.openxmlformats.org/officeDocument/2006/math">
                    <m:r>
                      <a:rPr lang="zh-CN" altLang="en-US" i="0" smtClean="0">
                        <a:latin typeface="Cambria Math" panose="02040503050406030204" pitchFamily="18" charset="0"/>
                        <a:ea typeface="微软雅黑" panose="020B0503020204020204" pitchFamily="34" charset="-122"/>
                      </a:rPr>
                      <m:t>选定文档</m:t>
                    </m:r>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b="0" i="0" smtClean="0">
                            <a:latin typeface="Cambria Math" panose="02040503050406030204" pitchFamily="18" charset="0"/>
                            <a:ea typeface="微软雅黑" panose="020B0503020204020204" pitchFamily="34" charset="-122"/>
                          </a:rPr>
                          <m:t>d</m:t>
                        </m:r>
                      </m:e>
                      <m:sub>
                        <m:r>
                          <m:rPr>
                            <m:sty m:val="p"/>
                          </m:rPr>
                          <a:rPr lang="en-US" altLang="zh-CN" b="0" i="0" smtClean="0">
                            <a:latin typeface="Cambria Math" panose="02040503050406030204" pitchFamily="18" charset="0"/>
                            <a:ea typeface="微软雅黑" panose="020B0503020204020204" pitchFamily="34" charset="-122"/>
                          </a:rPr>
                          <m:t>i</m:t>
                        </m:r>
                      </m:sub>
                    </m:sSub>
                    <m:r>
                      <a:rPr lang="zh-CN" altLang="en-US" i="0" smtClean="0">
                        <a:latin typeface="Cambria Math" panose="02040503050406030204" pitchFamily="18" charset="0"/>
                        <a:ea typeface="微软雅黑" panose="020B0503020204020204" pitchFamily="34" charset="-122"/>
                      </a:rPr>
                      <m:t>后，从主题分布中按照概率</m:t>
                    </m:r>
                    <m:r>
                      <a:rPr lang="en-US" altLang="zh-CN" i="1">
                        <a:latin typeface="Cambria Math" panose="02040503050406030204" pitchFamily="18" charset="0"/>
                        <a:ea typeface="微软雅黑" panose="020B0503020204020204" pitchFamily="34" charset="-122"/>
                      </a:rPr>
                      <m:t>𝑃</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𝑧</m:t>
                                </m:r>
                              </m:e>
                              <m:sub>
                                <m:r>
                                  <a:rPr lang="en-US" altLang="zh-CN" b="0" i="1" smtClean="0">
                                    <a:latin typeface="Cambria Math" panose="02040503050406030204" pitchFamily="18" charset="0"/>
                                    <a:ea typeface="微软雅黑" panose="020B0503020204020204" pitchFamily="34" charset="-122"/>
                                  </a:rPr>
                                  <m:t>𝑘</m:t>
                                </m:r>
                              </m:sub>
                            </m:sSub>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𝑑</m:t>
                            </m:r>
                          </m:e>
                          <m:sub>
                            <m:r>
                              <a:rPr lang="en-US" altLang="zh-CN" i="1">
                                <a:latin typeface="Cambria Math" panose="02040503050406030204" pitchFamily="18" charset="0"/>
                                <a:ea typeface="微软雅黑" panose="020B0503020204020204" pitchFamily="34" charset="-122"/>
                              </a:rPr>
                              <m:t>𝑖</m:t>
                            </m:r>
                          </m:sub>
                        </m:sSub>
                      </m:e>
                    </m:d>
                    <m:r>
                      <a:rPr lang="zh-CN" altLang="en-US" i="0" smtClean="0">
                        <a:latin typeface="Cambria Math" panose="02040503050406030204" pitchFamily="18" charset="0"/>
                        <a:ea typeface="微软雅黑" panose="020B0503020204020204" pitchFamily="34" charset="-122"/>
                      </a:rPr>
                      <m:t>选择一个隐含的主题类别</m:t>
                    </m:r>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b="0" i="0" smtClean="0">
                            <a:latin typeface="Cambria Math" panose="02040503050406030204" pitchFamily="18" charset="0"/>
                            <a:ea typeface="微软雅黑" panose="020B0503020204020204" pitchFamily="34" charset="-122"/>
                          </a:rPr>
                          <m:t>z</m:t>
                        </m:r>
                      </m:e>
                      <m:sub>
                        <m:r>
                          <m:rPr>
                            <m:sty m:val="p"/>
                          </m:rPr>
                          <a:rPr lang="en-US" altLang="zh-CN" b="0" i="0" smtClean="0">
                            <a:latin typeface="Cambria Math" panose="02040503050406030204" pitchFamily="18" charset="0"/>
                            <a:ea typeface="微软雅黑" panose="020B0503020204020204" pitchFamily="34" charset="-122"/>
                          </a:rPr>
                          <m:t>k</m:t>
                        </m:r>
                      </m:sub>
                    </m:sSub>
                  </m:oMath>
                </a14:m>
                <a:endParaRPr lang="zh-CN" altLang="en-US" dirty="0"/>
              </a:p>
              <a:p>
                <a:pPr marL="285750" indent="-285750">
                  <a:lnSpc>
                    <a:spcPct val="200000"/>
                  </a:lnSpc>
                  <a:buFont typeface="Wingdings" panose="05000000000000000000" pitchFamily="2" charset="2"/>
                  <a:buChar char="u"/>
                </a:pPr>
                <a14:m>
                  <m:oMath xmlns:m="http://schemas.openxmlformats.org/officeDocument/2006/math">
                    <m:r>
                      <a:rPr lang="zh-CN" altLang="en-US" i="0" smtClean="0">
                        <a:latin typeface="Cambria Math" panose="02040503050406030204" pitchFamily="18" charset="0"/>
                        <a:ea typeface="微软雅黑" panose="020B0503020204020204" pitchFamily="34" charset="-122"/>
                      </a:rPr>
                      <m:t>选定</m:t>
                    </m:r>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b="0" i="0" smtClean="0">
                            <a:latin typeface="Cambria Math" panose="02040503050406030204" pitchFamily="18" charset="0"/>
                            <a:ea typeface="微软雅黑" panose="020B0503020204020204" pitchFamily="34" charset="-122"/>
                          </a:rPr>
                          <m:t>z</m:t>
                        </m:r>
                      </m:e>
                      <m:sub>
                        <m:r>
                          <m:rPr>
                            <m:sty m:val="p"/>
                          </m:rPr>
                          <a:rPr lang="en-US" altLang="zh-CN" b="0" i="0" smtClean="0">
                            <a:latin typeface="Cambria Math" panose="02040503050406030204" pitchFamily="18" charset="0"/>
                            <a:ea typeface="微软雅黑" panose="020B0503020204020204" pitchFamily="34" charset="-122"/>
                          </a:rPr>
                          <m:t>k</m:t>
                        </m:r>
                      </m:sub>
                    </m:sSub>
                    <m:r>
                      <a:rPr lang="zh-CN" altLang="en-US" i="0" smtClean="0">
                        <a:latin typeface="Cambria Math" panose="02040503050406030204" pitchFamily="18" charset="0"/>
                        <a:ea typeface="微软雅黑" panose="020B0503020204020204" pitchFamily="34" charset="-122"/>
                      </a:rPr>
                      <m:t>后，从词分布中按照概率</m:t>
                    </m:r>
                    <m:r>
                      <a:rPr lang="en-US" altLang="zh-CN" i="1">
                        <a:latin typeface="Cambria Math" panose="02040503050406030204" pitchFamily="18" charset="0"/>
                        <a:ea typeface="微软雅黑" panose="020B0503020204020204" pitchFamily="34" charset="-122"/>
                      </a:rPr>
                      <m:t>𝑃</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𝑤</m:t>
                                </m:r>
                              </m:e>
                              <m:sub>
                                <m:r>
                                  <a:rPr lang="en-US" altLang="zh-CN" b="0" i="1" smtClean="0">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𝑧</m:t>
                            </m:r>
                          </m:e>
                          <m:sub>
                            <m:r>
                              <a:rPr lang="en-US" altLang="zh-CN" b="0" i="1" smtClean="0">
                                <a:latin typeface="Cambria Math" panose="02040503050406030204" pitchFamily="18" charset="0"/>
                                <a:ea typeface="微软雅黑" panose="020B0503020204020204" pitchFamily="34" charset="-122"/>
                              </a:rPr>
                              <m:t>𝑘</m:t>
                            </m:r>
                          </m:sub>
                        </m:sSub>
                      </m:e>
                    </m:d>
                    <m:r>
                      <a:rPr lang="zh-CN" altLang="en-US" i="0" smtClean="0">
                        <a:latin typeface="Cambria Math" panose="02040503050406030204" pitchFamily="18" charset="0"/>
                        <a:ea typeface="微软雅黑" panose="020B0503020204020204" pitchFamily="34" charset="-122"/>
                      </a:rPr>
                      <m:t>选择一个词</m:t>
                    </m:r>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b="0" i="0" smtClean="0">
                            <a:latin typeface="Cambria Math" panose="02040503050406030204" pitchFamily="18" charset="0"/>
                            <a:ea typeface="微软雅黑" panose="020B0503020204020204" pitchFamily="34" charset="-122"/>
                          </a:rPr>
                          <m:t>w</m:t>
                        </m:r>
                      </m:e>
                      <m:sub>
                        <m:r>
                          <m:rPr>
                            <m:sty m:val="p"/>
                          </m:rPr>
                          <a:rPr lang="en-US" altLang="zh-CN" b="0" i="0" smtClean="0">
                            <a:latin typeface="Cambria Math" panose="02040503050406030204" pitchFamily="18" charset="0"/>
                            <a:ea typeface="微软雅黑" panose="020B0503020204020204" pitchFamily="34" charset="-122"/>
                          </a:rPr>
                          <m:t>j</m:t>
                        </m:r>
                      </m:sub>
                    </m:sSub>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F5C705D0-57D9-49EA-B035-4E19D4E03503}"/>
                  </a:ext>
                </a:extLst>
              </p:cNvPr>
              <p:cNvSpPr txBox="1">
                <a:spLocks noRot="1" noChangeAspect="1" noMove="1" noResize="1" noEditPoints="1" noAdjustHandles="1" noChangeArrowheads="1" noChangeShapeType="1" noTextEdit="1"/>
              </p:cNvSpPr>
              <p:nvPr/>
            </p:nvSpPr>
            <p:spPr>
              <a:xfrm>
                <a:off x="1060658" y="1541587"/>
                <a:ext cx="9805462" cy="2319481"/>
              </a:xfrm>
              <a:prstGeom prst="rect">
                <a:avLst/>
              </a:prstGeom>
              <a:blipFill>
                <a:blip r:embed="rId3"/>
                <a:stretch>
                  <a:fillRect l="-559" b="-1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1215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a:t>
            </a:r>
            <a:r>
              <a:rPr lang="en-US" altLang="zh-CN" sz="3600" b="1" dirty="0" err="1"/>
              <a:t>pLSA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65</a:t>
            </a:fld>
            <a:endParaRPr lang="en-US"/>
          </a:p>
        </p:txBody>
      </p:sp>
      <p:pic>
        <p:nvPicPr>
          <p:cNvPr id="3" name="图片 2">
            <a:extLst>
              <a:ext uri="{FF2B5EF4-FFF2-40B4-BE49-F238E27FC236}">
                <a16:creationId xmlns:a16="http://schemas.microsoft.com/office/drawing/2014/main" id="{1CAF69DE-7AFA-45D1-B52B-043D0AC685B7}"/>
              </a:ext>
            </a:extLst>
          </p:cNvPr>
          <p:cNvPicPr>
            <a:picLocks noChangeAspect="1"/>
          </p:cNvPicPr>
          <p:nvPr/>
        </p:nvPicPr>
        <p:blipFill>
          <a:blip r:embed="rId3"/>
          <a:stretch>
            <a:fillRect/>
          </a:stretch>
        </p:blipFill>
        <p:spPr>
          <a:xfrm>
            <a:off x="2307533" y="1310640"/>
            <a:ext cx="8113760" cy="4913188"/>
          </a:xfrm>
          <a:prstGeom prst="rect">
            <a:avLst/>
          </a:prstGeom>
        </p:spPr>
      </p:pic>
    </p:spTree>
    <p:extLst>
      <p:ext uri="{BB962C8B-B14F-4D97-AF65-F5344CB8AC3E}">
        <p14:creationId xmlns:p14="http://schemas.microsoft.com/office/powerpoint/2010/main" val="2828263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a:t>
            </a:r>
            <a:r>
              <a:rPr lang="en-US" altLang="zh-CN" sz="3600" b="1" dirty="0" err="1"/>
              <a:t>pLSA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66</a:t>
            </a:fld>
            <a:endParaRPr lang="en-US"/>
          </a:p>
        </p:txBody>
      </p:sp>
      <p:pic>
        <p:nvPicPr>
          <p:cNvPr id="7" name="图片 6">
            <a:extLst>
              <a:ext uri="{FF2B5EF4-FFF2-40B4-BE49-F238E27FC236}">
                <a16:creationId xmlns:a16="http://schemas.microsoft.com/office/drawing/2014/main" id="{656238B2-6343-4DE3-A19F-FF550250DC3F}"/>
              </a:ext>
            </a:extLst>
          </p:cNvPr>
          <p:cNvPicPr>
            <a:picLocks noChangeAspect="1"/>
          </p:cNvPicPr>
          <p:nvPr/>
        </p:nvPicPr>
        <p:blipFill>
          <a:blip r:embed="rId3"/>
          <a:stretch>
            <a:fillRect/>
          </a:stretch>
        </p:blipFill>
        <p:spPr>
          <a:xfrm>
            <a:off x="2307533" y="1625407"/>
            <a:ext cx="6733333" cy="3828571"/>
          </a:xfrm>
          <a:prstGeom prst="rect">
            <a:avLst/>
          </a:prstGeom>
        </p:spPr>
      </p:pic>
    </p:spTree>
    <p:extLst>
      <p:ext uri="{BB962C8B-B14F-4D97-AF65-F5344CB8AC3E}">
        <p14:creationId xmlns:p14="http://schemas.microsoft.com/office/powerpoint/2010/main" val="35009197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a:t>
            </a:r>
            <a:r>
              <a:rPr lang="en-US" altLang="zh-CN" sz="3600" b="1" dirty="0" err="1"/>
              <a:t>pLSA</a:t>
            </a:r>
            <a:r>
              <a:rPr lang="zh-CN" altLang="en-US" sz="1800" b="1" dirty="0">
                <a:latin typeface="微软雅黑" panose="020B0503020204020204" pitchFamily="34" charset="-122"/>
                <a:ea typeface="微软雅黑" panose="020B0503020204020204" pitchFamily="34" charset="-122"/>
              </a:rPr>
              <a:t>根据文档反推其主题分布</a:t>
            </a: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67</a:t>
            </a:fld>
            <a:endParaRPr lang="en-US"/>
          </a:p>
        </p:txBody>
      </p:sp>
      <p:sp>
        <p:nvSpPr>
          <p:cNvPr id="9" name="文本框 8">
            <a:extLst>
              <a:ext uri="{FF2B5EF4-FFF2-40B4-BE49-F238E27FC236}">
                <a16:creationId xmlns:a16="http://schemas.microsoft.com/office/drawing/2014/main" id="{F5C705D0-57D9-49EA-B035-4E19D4E03503}"/>
              </a:ext>
            </a:extLst>
          </p:cNvPr>
          <p:cNvSpPr txBox="1"/>
          <p:nvPr/>
        </p:nvSpPr>
        <p:spPr>
          <a:xfrm>
            <a:off x="377176" y="1275905"/>
            <a:ext cx="9805462"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如下图所示（图中被涂色的</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a:t>
            </a:r>
            <a:r>
              <a:rPr lang="zh-CN" altLang="en-US" dirty="0">
                <a:latin typeface="微软雅黑" panose="020B0503020204020204" pitchFamily="34" charset="-122"/>
                <a:ea typeface="微软雅黑" panose="020B0503020204020204" pitchFamily="34" charset="-122"/>
              </a:rPr>
              <a:t>表示可观测变量，未被涂色的</a:t>
            </a:r>
            <a:r>
              <a:rPr lang="en-US" altLang="zh-CN" dirty="0">
                <a:latin typeface="微软雅黑" panose="020B0503020204020204" pitchFamily="34" charset="-122"/>
                <a:ea typeface="微软雅黑" panose="020B0503020204020204" pitchFamily="34" charset="-122"/>
              </a:rPr>
              <a:t>z</a:t>
            </a:r>
            <a:r>
              <a:rPr lang="zh-CN" altLang="en-US" dirty="0">
                <a:latin typeface="微软雅黑" panose="020B0503020204020204" pitchFamily="34" charset="-122"/>
                <a:ea typeface="微软雅黑" panose="020B0503020204020204" pitchFamily="34" charset="-122"/>
              </a:rPr>
              <a:t>表示未知的隐变量，</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表示一篇文档中总共</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个单词，</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表示</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篇文档）</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62A841E-2127-4953-839A-E4AF23E08BF2}"/>
              </a:ext>
            </a:extLst>
          </p:cNvPr>
          <p:cNvPicPr>
            <a:picLocks noChangeAspect="1"/>
          </p:cNvPicPr>
          <p:nvPr/>
        </p:nvPicPr>
        <p:blipFill>
          <a:blip r:embed="rId3"/>
          <a:stretch>
            <a:fillRect/>
          </a:stretch>
        </p:blipFill>
        <p:spPr>
          <a:xfrm>
            <a:off x="515510" y="2671681"/>
            <a:ext cx="2956560" cy="125349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220C6D7-8472-4A65-8DD7-3DDFD9E440BD}"/>
                  </a:ext>
                </a:extLst>
              </p:cNvPr>
              <p:cNvSpPr txBox="1"/>
              <p:nvPr/>
            </p:nvSpPr>
            <p:spPr>
              <a:xfrm>
                <a:off x="4495801" y="2026088"/>
                <a:ext cx="7104490" cy="3695499"/>
              </a:xfrm>
              <a:prstGeom prst="rect">
                <a:avLst/>
              </a:prstGeom>
              <a:noFill/>
            </p:spPr>
            <p:txBody>
              <a:bodyPr wrap="square" rtlCol="0">
                <a:spAutoFit/>
              </a:bodyPr>
              <a:lstStyle/>
              <a:p>
                <a:r>
                  <a:rPr lang="zh-CN" altLang="en-US" dirty="0"/>
                  <a:t>文档</a:t>
                </a:r>
                <a:r>
                  <a:rPr lang="en-US" altLang="zh-CN" dirty="0"/>
                  <a:t>d</a:t>
                </a:r>
                <a:r>
                  <a:rPr lang="zh-CN" altLang="en-US" dirty="0"/>
                  <a:t>和词</a:t>
                </a:r>
                <a:r>
                  <a:rPr lang="en-US" altLang="zh-CN" dirty="0"/>
                  <a:t>w</a:t>
                </a:r>
                <a:r>
                  <a:rPr lang="zh-CN" altLang="en-US" dirty="0"/>
                  <a:t>是我们得到的样本（样本随机，参数虽未知但固定，所以</a:t>
                </a:r>
                <a:r>
                  <a:rPr lang="en-US" altLang="zh-CN" dirty="0" err="1"/>
                  <a:t>pLSA</a:t>
                </a:r>
                <a:r>
                  <a:rPr lang="zh-CN" altLang="en-US" dirty="0"/>
                  <a:t>属于频率派思想），可观测得到，所以对于任意一篇文档，其</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是已知的。</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en-US" altLang="zh-CN" dirty="0"/>
              </a:p>
              <a:p>
                <a:r>
                  <a:rPr lang="zh-CN" altLang="en-US" dirty="0"/>
                  <a:t>故文档中每个词的生成概率为</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en-US" altLang="zh-CN" dirty="0"/>
              </a:p>
              <a:p>
                <a:r>
                  <a:rPr lang="zh-CN" altLang="en-US" dirty="0"/>
                  <a:t>由于</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可事先计算求出，而</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sub>
                        </m:sSub>
                      </m:e>
                    </m:d>
                    <m:r>
                      <a:rPr lang="zh-CN" altLang="en-US" i="1" smtClean="0">
                        <a:latin typeface="Cambria Math" panose="02040503050406030204" pitchFamily="18" charset="0"/>
                      </a:rPr>
                      <m:t>和</m:t>
                    </m:r>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zh-CN" altLang="en-US" dirty="0"/>
                  <a:t>未知，所以</a:t>
                </a:r>
                <a14:m>
                  <m:oMath xmlns:m="http://schemas.openxmlformats.org/officeDocument/2006/math">
                    <m:r>
                      <a:rPr lang="en-US" altLang="zh-CN" b="0" i="1" smtClean="0">
                        <a:latin typeface="Cambria Math" panose="02040503050406030204" pitchFamily="18" charset="0"/>
                      </a:rPr>
                      <m:t>𝜃</m:t>
                    </m:r>
                    <m:r>
                      <a:rPr lang="en-US" altLang="zh-CN" b="0" i="1" smtClean="0">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sub>
                        </m:sSub>
                      </m:e>
                    </m:d>
                    <m:r>
                      <a:rPr lang="zh-CN" altLang="en-US"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oMath>
                </a14:m>
                <a:r>
                  <a:rPr lang="zh-CN" altLang="en-US" dirty="0"/>
                  <a:t>就是要估计的参数（值），通俗点说，就是要最大化这个</a:t>
                </a:r>
                <a:r>
                  <a:rPr lang="en-US" altLang="zh-CN" dirty="0"/>
                  <a:t>θ</a:t>
                </a:r>
                <a:r>
                  <a:rPr lang="zh-CN" altLang="en-US" dirty="0"/>
                  <a:t>。</a:t>
                </a:r>
              </a:p>
            </p:txBody>
          </p:sp>
        </mc:Choice>
        <mc:Fallback xmlns="">
          <p:sp>
            <p:nvSpPr>
              <p:cNvPr id="7" name="文本框 6">
                <a:extLst>
                  <a:ext uri="{FF2B5EF4-FFF2-40B4-BE49-F238E27FC236}">
                    <a16:creationId xmlns:a16="http://schemas.microsoft.com/office/drawing/2014/main" id="{C220C6D7-8472-4A65-8DD7-3DDFD9E440BD}"/>
                  </a:ext>
                </a:extLst>
              </p:cNvPr>
              <p:cNvSpPr txBox="1">
                <a:spLocks noRot="1" noChangeAspect="1" noMove="1" noResize="1" noEditPoints="1" noAdjustHandles="1" noChangeArrowheads="1" noChangeShapeType="1" noTextEdit="1"/>
              </p:cNvSpPr>
              <p:nvPr/>
            </p:nvSpPr>
            <p:spPr>
              <a:xfrm>
                <a:off x="4495801" y="2026088"/>
                <a:ext cx="7104490" cy="3695499"/>
              </a:xfrm>
              <a:prstGeom prst="rect">
                <a:avLst/>
              </a:prstGeom>
              <a:blipFill>
                <a:blip r:embed="rId4"/>
                <a:stretch>
                  <a:fillRect l="-773" t="-1318" r="-687" b="-1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0930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LDA</a:t>
            </a:r>
            <a:endParaRPr lang="zh-CN" altLang="en-US" sz="1800" b="1"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68</a:t>
            </a:fld>
            <a:endParaRPr lang="en-US"/>
          </a:p>
        </p:txBody>
      </p:sp>
      <p:pic>
        <p:nvPicPr>
          <p:cNvPr id="10" name="图片 9">
            <a:extLst>
              <a:ext uri="{FF2B5EF4-FFF2-40B4-BE49-F238E27FC236}">
                <a16:creationId xmlns:a16="http://schemas.microsoft.com/office/drawing/2014/main" id="{94DF0EAE-9887-4B2D-880D-A056BC24E62C}"/>
              </a:ext>
            </a:extLst>
          </p:cNvPr>
          <p:cNvPicPr>
            <a:picLocks noChangeAspect="1"/>
          </p:cNvPicPr>
          <p:nvPr/>
        </p:nvPicPr>
        <p:blipFill>
          <a:blip r:embed="rId3"/>
          <a:stretch>
            <a:fillRect/>
          </a:stretch>
        </p:blipFill>
        <p:spPr>
          <a:xfrm>
            <a:off x="482481" y="1314714"/>
            <a:ext cx="6933333" cy="4228571"/>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15A15AB-AB85-4CE1-8BCA-DA8A25A8A9C4}"/>
                  </a:ext>
                </a:extLst>
              </p:cNvPr>
              <p:cNvSpPr txBox="1"/>
              <p:nvPr/>
            </p:nvSpPr>
            <p:spPr>
              <a:xfrm>
                <a:off x="7734300" y="1314714"/>
                <a:ext cx="3832860" cy="3482235"/>
              </a:xfrm>
              <a:prstGeom prst="rect">
                <a:avLst/>
              </a:prstGeom>
              <a:noFill/>
            </p:spPr>
            <p:txBody>
              <a:bodyPr wrap="square" rtlCol="0">
                <a:spAutoFit/>
              </a:bodyPr>
              <a:lstStyle/>
              <a:p>
                <a:pPr>
                  <a:lnSpc>
                    <a:spcPct val="150000"/>
                  </a:lnSpc>
                </a:pPr>
                <a:r>
                  <a:rPr lang="zh-CN" altLang="en-US" dirty="0">
                    <a:latin typeface="Cambria Math" panose="02040503050406030204" pitchFamily="18" charset="0"/>
                  </a:rPr>
                  <a:t>游戏中的</a:t>
                </a:r>
                <a:r>
                  <a:rPr lang="en-US" altLang="zh-CN" dirty="0">
                    <a:latin typeface="Cambria Math" panose="02040503050406030204" pitchFamily="18" charset="0"/>
                  </a:rPr>
                  <a:t>K</a:t>
                </a:r>
                <a:r>
                  <a:rPr lang="zh-CN" altLang="en-US" dirty="0">
                    <a:latin typeface="Cambria Math" panose="02040503050406030204" pitchFamily="18" charset="0"/>
                  </a:rPr>
                  <a:t>个</a:t>
                </a:r>
                <a:r>
                  <a:rPr lang="en-US" altLang="zh-CN" dirty="0">
                    <a:latin typeface="Cambria Math" panose="02040503050406030204" pitchFamily="18" charset="0"/>
                  </a:rPr>
                  <a:t>topic-word</a:t>
                </a:r>
                <a:r>
                  <a:rPr lang="zh-CN" altLang="en-US" dirty="0">
                    <a:latin typeface="Cambria Math" panose="02040503050406030204" pitchFamily="18" charset="0"/>
                  </a:rPr>
                  <a:t>骰子，可以记为</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𝜑</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𝜑</m:t>
                        </m:r>
                      </m:e>
                      <m:sub>
                        <m:r>
                          <a:rPr lang="en-US" altLang="zh-CN" b="0" i="1" smtClean="0">
                            <a:latin typeface="Cambria Math" panose="02040503050406030204" pitchFamily="18" charset="0"/>
                          </a:rPr>
                          <m:t>𝐾</m:t>
                        </m:r>
                      </m:sub>
                    </m:sSub>
                    <m:r>
                      <a:rPr lang="zh-CN" altLang="en-US" i="1" smtClean="0">
                        <a:latin typeface="Cambria Math" panose="02040503050406030204" pitchFamily="18" charset="0"/>
                      </a:rPr>
                      <m:t>。</m:t>
                    </m:r>
                  </m:oMath>
                </a14:m>
                <a:r>
                  <a:rPr lang="zh-CN" altLang="en-US" dirty="0">
                    <a:latin typeface="Cambria Math" panose="02040503050406030204" pitchFamily="18" charset="0"/>
                  </a:rPr>
                  <a:t>对于每篇文档，都会有</a:t>
                </a:r>
                <a:r>
                  <a:rPr lang="en-US" altLang="zh-CN" dirty="0">
                    <a:latin typeface="Cambria Math" panose="02040503050406030204" pitchFamily="18" charset="0"/>
                  </a:rPr>
                  <a:t>doc-topic</a:t>
                </a:r>
                <a:r>
                  <a:rPr lang="zh-CN" altLang="en-US" dirty="0">
                    <a:latin typeface="Cambria Math" panose="02040503050406030204" pitchFamily="18" charset="0"/>
                  </a:rPr>
                  <a:t>筛子</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smtClean="0">
                            <a:latin typeface="Cambria Math" panose="02040503050406030204" pitchFamily="18" charset="0"/>
                          </a:rPr>
                          <m:t>𝑚</m:t>
                        </m:r>
                      </m:sub>
                    </m:sSub>
                  </m:oMath>
                </a14:m>
                <a:r>
                  <a:rPr lang="zh-CN" altLang="en-US" dirty="0">
                    <a:latin typeface="Cambria Math" panose="02040503050406030204" pitchFamily="18" charset="0"/>
                  </a:rPr>
                  <a:t>，所对应的骰子为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𝑀</m:t>
                        </m:r>
                      </m:sub>
                    </m:sSub>
                  </m:oMath>
                </a14:m>
                <a:endParaRPr lang="en-US" altLang="zh-CN" dirty="0">
                  <a:latin typeface="Cambria Math" panose="02040503050406030204" pitchFamily="18" charset="0"/>
                </a:endParaRPr>
              </a:p>
              <a:p>
                <a:pPr>
                  <a:lnSpc>
                    <a:spcPct val="150000"/>
                  </a:lnSpc>
                </a:pPr>
                <a14:m>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zh-CN" altLang="en-US" i="1" smtClean="0">
                                <a:latin typeface="Cambria Math" panose="02040503050406030204" pitchFamily="18" charset="0"/>
                              </a:rPr>
                              <m:t>𝜃</m:t>
                            </m:r>
                          </m:e>
                        </m:acc>
                      </m:e>
                      <m:sub>
                        <m:r>
                          <a:rPr lang="en-US" altLang="zh-CN" b="0" i="1" smtClean="0">
                            <a:latin typeface="Cambria Math" panose="02040503050406030204" pitchFamily="18" charset="0"/>
                          </a:rPr>
                          <m:t>𝑚</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zh-CN" altLang="en-US" i="1" dirty="0" smtClean="0">
                                <a:latin typeface="Cambria Math" panose="02040503050406030204" pitchFamily="18" charset="0"/>
                              </a:rPr>
                            </m:ctrlPr>
                          </m:accPr>
                          <m:e>
                            <m:r>
                              <a:rPr lang="zh-CN" altLang="en-US" i="1" dirty="0" smtClean="0">
                                <a:latin typeface="Cambria Math" panose="02040503050406030204" pitchFamily="18" charset="0"/>
                              </a:rPr>
                              <m:t>𝜑</m:t>
                            </m:r>
                          </m:e>
                        </m:acc>
                      </m:e>
                      <m:sub>
                        <m:r>
                          <a:rPr lang="en-US" altLang="zh-CN" b="0" i="1" dirty="0" smtClean="0">
                            <a:latin typeface="Cambria Math" panose="02040503050406030204" pitchFamily="18" charset="0"/>
                          </a:rPr>
                          <m:t>𝑘</m:t>
                        </m:r>
                      </m:sub>
                    </m:sSub>
                  </m:oMath>
                </a14:m>
                <a:r>
                  <a:rPr lang="zh-CN" altLang="en-US" dirty="0"/>
                  <a:t>都对应多项分布，所以先验分布的一个好的选择就是</a:t>
                </a:r>
                <a:r>
                  <a:rPr lang="en-US" altLang="zh-CN" dirty="0" err="1"/>
                  <a:t>Drichlet</a:t>
                </a:r>
                <a:r>
                  <a:rPr lang="zh-CN" altLang="en-US" dirty="0"/>
                  <a:t>分布，于是就得到了</a:t>
                </a:r>
                <a:r>
                  <a:rPr lang="en-US" altLang="zh-CN" dirty="0"/>
                  <a:t>LDA(Latent Dirichlet Allocation)</a:t>
                </a:r>
                <a:r>
                  <a:rPr lang="zh-CN" altLang="en-US" dirty="0"/>
                  <a:t>模型</a:t>
                </a:r>
              </a:p>
            </p:txBody>
          </p:sp>
        </mc:Choice>
        <mc:Fallback xmlns="">
          <p:sp>
            <p:nvSpPr>
              <p:cNvPr id="11" name="文本框 10">
                <a:extLst>
                  <a:ext uri="{FF2B5EF4-FFF2-40B4-BE49-F238E27FC236}">
                    <a16:creationId xmlns:a16="http://schemas.microsoft.com/office/drawing/2014/main" id="{015A15AB-AB85-4CE1-8BCA-DA8A25A8A9C4}"/>
                  </a:ext>
                </a:extLst>
              </p:cNvPr>
              <p:cNvSpPr txBox="1">
                <a:spLocks noRot="1" noChangeAspect="1" noMove="1" noResize="1" noEditPoints="1" noAdjustHandles="1" noChangeArrowheads="1" noChangeShapeType="1" noTextEdit="1"/>
              </p:cNvSpPr>
              <p:nvPr/>
            </p:nvSpPr>
            <p:spPr>
              <a:xfrm>
                <a:off x="7734300" y="1314714"/>
                <a:ext cx="3832860" cy="3482235"/>
              </a:xfrm>
              <a:prstGeom prst="rect">
                <a:avLst/>
              </a:prstGeom>
              <a:blipFill>
                <a:blip r:embed="rId4"/>
                <a:stretch>
                  <a:fillRect l="-1431" b="-21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9598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LDA</a:t>
            </a:r>
            <a:endParaRPr lang="zh-CN" altLang="en-US" sz="1800" b="1"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69</a:t>
            </a:fld>
            <a:endParaRPr lang="en-US"/>
          </a:p>
        </p:txBody>
      </p:sp>
      <p:pic>
        <p:nvPicPr>
          <p:cNvPr id="3" name="图片 2">
            <a:extLst>
              <a:ext uri="{FF2B5EF4-FFF2-40B4-BE49-F238E27FC236}">
                <a16:creationId xmlns:a16="http://schemas.microsoft.com/office/drawing/2014/main" id="{6C79ED83-A378-4039-A9DB-3831882FD10D}"/>
              </a:ext>
            </a:extLst>
          </p:cNvPr>
          <p:cNvPicPr>
            <a:picLocks noChangeAspect="1"/>
          </p:cNvPicPr>
          <p:nvPr/>
        </p:nvPicPr>
        <p:blipFill>
          <a:blip r:embed="rId3"/>
          <a:stretch>
            <a:fillRect/>
          </a:stretch>
        </p:blipFill>
        <p:spPr>
          <a:xfrm>
            <a:off x="307118" y="1625407"/>
            <a:ext cx="6246083" cy="4158808"/>
          </a:xfrm>
          <a:prstGeom prst="rect">
            <a:avLst/>
          </a:prstGeom>
        </p:spPr>
      </p:pic>
      <p:pic>
        <p:nvPicPr>
          <p:cNvPr id="7" name="图片 6">
            <a:extLst>
              <a:ext uri="{FF2B5EF4-FFF2-40B4-BE49-F238E27FC236}">
                <a16:creationId xmlns:a16="http://schemas.microsoft.com/office/drawing/2014/main" id="{A4CC001B-5906-44DB-A8A0-72301AE876CD}"/>
              </a:ext>
            </a:extLst>
          </p:cNvPr>
          <p:cNvPicPr>
            <a:picLocks noChangeAspect="1"/>
          </p:cNvPicPr>
          <p:nvPr/>
        </p:nvPicPr>
        <p:blipFill>
          <a:blip r:embed="rId4"/>
          <a:stretch>
            <a:fillRect/>
          </a:stretch>
        </p:blipFill>
        <p:spPr>
          <a:xfrm>
            <a:off x="6804960" y="810811"/>
            <a:ext cx="4800000" cy="374285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2C4DC2A-85BC-43DF-B7FA-0AE05E0D4A4A}"/>
                  </a:ext>
                </a:extLst>
              </p:cNvPr>
              <p:cNvSpPr txBox="1"/>
              <p:nvPr/>
            </p:nvSpPr>
            <p:spPr>
              <a:xfrm>
                <a:off x="7284720" y="4815840"/>
                <a:ext cx="3751027" cy="646331"/>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𝑚</m:t>
                        </m:r>
                      </m:sub>
                    </m:sSub>
                    <m:r>
                      <a:rPr lang="zh-CN" altLang="en-US" i="1">
                        <a:latin typeface="Cambria Math" panose="02040503050406030204" pitchFamily="18" charset="0"/>
                      </a:rPr>
                      <m:t>表示</m:t>
                    </m:r>
                  </m:oMath>
                </a14:m>
                <a:r>
                  <a:rPr lang="zh-CN" altLang="en-US" dirty="0"/>
                  <a:t>第</a:t>
                </a:r>
                <a:r>
                  <a:rPr lang="en-US" altLang="zh-CN" dirty="0"/>
                  <a:t>m</a:t>
                </a:r>
                <a:r>
                  <a:rPr lang="zh-CN" altLang="en-US" dirty="0"/>
                  <a:t>篇文档中的词，</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𝑚</m:t>
                        </m:r>
                      </m:sub>
                    </m:sSub>
                  </m:oMath>
                </a14:m>
                <a:r>
                  <a:rPr lang="zh-CN" altLang="en-US" dirty="0"/>
                  <a:t>表示这些词对应的</a:t>
                </a:r>
                <a:r>
                  <a:rPr lang="en-US" altLang="zh-CN" dirty="0"/>
                  <a:t>topic</a:t>
                </a:r>
                <a:r>
                  <a:rPr lang="zh-CN" altLang="en-US" dirty="0"/>
                  <a:t>编号</a:t>
                </a:r>
              </a:p>
            </p:txBody>
          </p:sp>
        </mc:Choice>
        <mc:Fallback xmlns="">
          <p:sp>
            <p:nvSpPr>
              <p:cNvPr id="8" name="文本框 7">
                <a:extLst>
                  <a:ext uri="{FF2B5EF4-FFF2-40B4-BE49-F238E27FC236}">
                    <a16:creationId xmlns:a16="http://schemas.microsoft.com/office/drawing/2014/main" id="{92C4DC2A-85BC-43DF-B7FA-0AE05E0D4A4A}"/>
                  </a:ext>
                </a:extLst>
              </p:cNvPr>
              <p:cNvSpPr txBox="1">
                <a:spLocks noRot="1" noChangeAspect="1" noMove="1" noResize="1" noEditPoints="1" noAdjustHandles="1" noChangeArrowheads="1" noChangeShapeType="1" noTextEdit="1"/>
              </p:cNvSpPr>
              <p:nvPr/>
            </p:nvSpPr>
            <p:spPr>
              <a:xfrm>
                <a:off x="7284720" y="4815840"/>
                <a:ext cx="3751027" cy="646331"/>
              </a:xfrm>
              <a:prstGeom prst="rect">
                <a:avLst/>
              </a:prstGeom>
              <a:blipFill>
                <a:blip r:embed="rId5"/>
                <a:stretch>
                  <a:fillRect l="-1301" t="-7547" r="-813" b="-150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2140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整体把握 </a:t>
            </a:r>
            <a:r>
              <a:rPr lang="en-US" altLang="zh-CN" sz="3600" b="1" dirty="0"/>
              <a:t>-- LDA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7</a:t>
            </a:fld>
            <a:endParaRPr lang="en-US"/>
          </a:p>
        </p:txBody>
      </p:sp>
      <p:pic>
        <p:nvPicPr>
          <p:cNvPr id="10" name="图片 9">
            <a:extLst>
              <a:ext uri="{FF2B5EF4-FFF2-40B4-BE49-F238E27FC236}">
                <a16:creationId xmlns:a16="http://schemas.microsoft.com/office/drawing/2014/main" id="{19A05D80-42E7-4297-B23A-6343C356F686}"/>
              </a:ext>
            </a:extLst>
          </p:cNvPr>
          <p:cNvPicPr>
            <a:picLocks noChangeAspect="1"/>
          </p:cNvPicPr>
          <p:nvPr/>
        </p:nvPicPr>
        <p:blipFill>
          <a:blip r:embed="rId3"/>
          <a:stretch>
            <a:fillRect/>
          </a:stretch>
        </p:blipFill>
        <p:spPr>
          <a:xfrm>
            <a:off x="3178278" y="1639371"/>
            <a:ext cx="5670233" cy="3579258"/>
          </a:xfrm>
          <a:prstGeom prst="rect">
            <a:avLst/>
          </a:prstGeom>
        </p:spPr>
      </p:pic>
    </p:spTree>
    <p:extLst>
      <p:ext uri="{BB962C8B-B14F-4D97-AF65-F5344CB8AC3E}">
        <p14:creationId xmlns:p14="http://schemas.microsoft.com/office/powerpoint/2010/main" val="1844435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LDA</a:t>
            </a:r>
            <a:endParaRPr lang="zh-CN" altLang="en-US" sz="1800" b="1"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70</a:t>
            </a:fld>
            <a:endParaRPr lang="en-US"/>
          </a:p>
        </p:txBody>
      </p:sp>
      <p:pic>
        <p:nvPicPr>
          <p:cNvPr id="7" name="图片 6">
            <a:extLst>
              <a:ext uri="{FF2B5EF4-FFF2-40B4-BE49-F238E27FC236}">
                <a16:creationId xmlns:a16="http://schemas.microsoft.com/office/drawing/2014/main" id="{205EE2FA-FC8E-4A72-A9D2-10FA6E32A5C0}"/>
              </a:ext>
            </a:extLst>
          </p:cNvPr>
          <p:cNvPicPr>
            <a:picLocks noChangeAspect="1"/>
          </p:cNvPicPr>
          <p:nvPr/>
        </p:nvPicPr>
        <p:blipFill>
          <a:blip r:embed="rId3"/>
          <a:stretch>
            <a:fillRect/>
          </a:stretch>
        </p:blipFill>
        <p:spPr>
          <a:xfrm>
            <a:off x="1531844" y="2239036"/>
            <a:ext cx="9552381" cy="2752381"/>
          </a:xfrm>
          <a:prstGeom prst="rect">
            <a:avLst/>
          </a:prstGeom>
        </p:spPr>
      </p:pic>
    </p:spTree>
    <p:extLst>
      <p:ext uri="{BB962C8B-B14F-4D97-AF65-F5344CB8AC3E}">
        <p14:creationId xmlns:p14="http://schemas.microsoft.com/office/powerpoint/2010/main" val="761780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10185622" cy="1356360"/>
          </a:xfrm>
        </p:spPr>
        <p:txBody>
          <a:bodyPr>
            <a:normAutofit/>
          </a:bodyPr>
          <a:lstStyle/>
          <a:p>
            <a:r>
              <a:rPr lang="zh-CN" altLang="en-US" sz="3600" b="1" dirty="0"/>
              <a:t>两个模型 </a:t>
            </a:r>
            <a:r>
              <a:rPr lang="en-US" altLang="zh-CN" sz="3600" b="1" dirty="0"/>
              <a:t>--- LDA</a:t>
            </a:r>
            <a:endParaRPr lang="zh-CN" altLang="en-US" sz="1800" b="1"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71</a:t>
            </a:fld>
            <a:endParaRPr lang="en-US"/>
          </a:p>
        </p:txBody>
      </p:sp>
      <p:pic>
        <p:nvPicPr>
          <p:cNvPr id="3" name="图片 2">
            <a:extLst>
              <a:ext uri="{FF2B5EF4-FFF2-40B4-BE49-F238E27FC236}">
                <a16:creationId xmlns:a16="http://schemas.microsoft.com/office/drawing/2014/main" id="{4F9102F9-8A59-413E-B27B-73CFB627C509}"/>
              </a:ext>
            </a:extLst>
          </p:cNvPr>
          <p:cNvPicPr>
            <a:picLocks noChangeAspect="1"/>
          </p:cNvPicPr>
          <p:nvPr/>
        </p:nvPicPr>
        <p:blipFill>
          <a:blip r:embed="rId3"/>
          <a:stretch>
            <a:fillRect/>
          </a:stretch>
        </p:blipFill>
        <p:spPr>
          <a:xfrm>
            <a:off x="1486476" y="2100428"/>
            <a:ext cx="9219048" cy="2657143"/>
          </a:xfrm>
          <a:prstGeom prst="rect">
            <a:avLst/>
          </a:prstGeom>
        </p:spPr>
      </p:pic>
    </p:spTree>
    <p:extLst>
      <p:ext uri="{BB962C8B-B14F-4D97-AF65-F5344CB8AC3E}">
        <p14:creationId xmlns:p14="http://schemas.microsoft.com/office/powerpoint/2010/main" val="2914460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4FE802-8592-44CE-9304-CC09E33A0B87}" type="datetime1">
              <a:rPr lang="en-US" altLang="zh-CN" smtClean="0"/>
              <a:t>9/12/2018</a:t>
            </a:fld>
            <a:endParaRPr lang="en-US"/>
          </a:p>
        </p:txBody>
      </p:sp>
      <p:sp>
        <p:nvSpPr>
          <p:cNvPr id="3" name="页脚占位符 2"/>
          <p:cNvSpPr>
            <a:spLocks noGrp="1"/>
          </p:cNvSpPr>
          <p:nvPr>
            <p:ph type="ftr" sz="quarter" idx="11"/>
          </p:nvPr>
        </p:nvSpPr>
        <p:spPr/>
        <p:txBody>
          <a:bodyPr/>
          <a:lstStyle/>
          <a:p>
            <a:r>
              <a:rPr lang="zh-CN" altLang="en-US"/>
              <a:t>东南大学计算机学院万维网数据科学实验室</a:t>
            </a:r>
            <a:endParaRPr lang="en-US"/>
          </a:p>
        </p:txBody>
      </p:sp>
      <p:sp>
        <p:nvSpPr>
          <p:cNvPr id="4" name="灯片编号占位符 3"/>
          <p:cNvSpPr>
            <a:spLocks noGrp="1"/>
          </p:cNvSpPr>
          <p:nvPr>
            <p:ph type="sldNum" sz="quarter" idx="12"/>
          </p:nvPr>
        </p:nvSpPr>
        <p:spPr/>
        <p:txBody>
          <a:bodyPr/>
          <a:lstStyle/>
          <a:p>
            <a:fld id="{4FAB73BC-B049-4115-A692-8D63A059BFB8}" type="slidenum">
              <a:rPr lang="en-US" smtClean="0"/>
              <a:t>72</a:t>
            </a:fld>
            <a:endParaRPr lang="en-US"/>
          </a:p>
        </p:txBody>
      </p:sp>
      <p:sp>
        <p:nvSpPr>
          <p:cNvPr id="5" name="文本框 4"/>
          <p:cNvSpPr txBox="1"/>
          <p:nvPr/>
        </p:nvSpPr>
        <p:spPr>
          <a:xfrm>
            <a:off x="5181600" y="2836984"/>
            <a:ext cx="1915909" cy="923330"/>
          </a:xfrm>
          <a:prstGeom prst="rect">
            <a:avLst/>
          </a:prstGeom>
          <a:noFill/>
        </p:spPr>
        <p:txBody>
          <a:bodyPr wrap="none" rtlCol="0">
            <a:spAutoFit/>
          </a:bodyPr>
          <a:lstStyle/>
          <a:p>
            <a:r>
              <a:rPr lang="zh-CN" altLang="en-US" sz="5400">
                <a:solidFill>
                  <a:schemeClr val="accent2"/>
                </a:solidFill>
                <a:latin typeface="楷体" panose="02010609060101010101" pitchFamily="49" charset="-122"/>
                <a:ea typeface="楷体" panose="02010609060101010101" pitchFamily="49" charset="-122"/>
              </a:rPr>
              <a:t>谢 谢</a:t>
            </a:r>
            <a:endParaRPr lang="zh-CN" altLang="en-US">
              <a:solidFill>
                <a:schemeClr val="accent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7957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整体把握 </a:t>
            </a:r>
            <a:r>
              <a:rPr lang="en-US" altLang="zh-CN" sz="3600" b="1" dirty="0"/>
              <a:t>-- LDA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8</a:t>
            </a:fld>
            <a:endParaRPr lang="en-US"/>
          </a:p>
        </p:txBody>
      </p:sp>
      <p:pic>
        <p:nvPicPr>
          <p:cNvPr id="3" name="图片 2">
            <a:extLst>
              <a:ext uri="{FF2B5EF4-FFF2-40B4-BE49-F238E27FC236}">
                <a16:creationId xmlns:a16="http://schemas.microsoft.com/office/drawing/2014/main" id="{2C5F1837-8407-40F9-B1C5-A65985DB9D23}"/>
              </a:ext>
            </a:extLst>
          </p:cNvPr>
          <p:cNvPicPr>
            <a:picLocks noChangeAspect="1"/>
          </p:cNvPicPr>
          <p:nvPr/>
        </p:nvPicPr>
        <p:blipFill>
          <a:blip r:embed="rId3"/>
          <a:stretch>
            <a:fillRect/>
          </a:stretch>
        </p:blipFill>
        <p:spPr>
          <a:xfrm>
            <a:off x="1142996" y="1915160"/>
            <a:ext cx="6057693" cy="3281680"/>
          </a:xfrm>
          <a:prstGeom prst="rect">
            <a:avLst/>
          </a:prstGeom>
        </p:spPr>
      </p:pic>
      <p:sp>
        <p:nvSpPr>
          <p:cNvPr id="7" name="文本框 6">
            <a:extLst>
              <a:ext uri="{FF2B5EF4-FFF2-40B4-BE49-F238E27FC236}">
                <a16:creationId xmlns:a16="http://schemas.microsoft.com/office/drawing/2014/main" id="{95040351-280A-4E75-86E9-68E7D44DE67B}"/>
              </a:ext>
            </a:extLst>
          </p:cNvPr>
          <p:cNvSpPr txBox="1"/>
          <p:nvPr/>
        </p:nvSpPr>
        <p:spPr>
          <a:xfrm>
            <a:off x="7741920" y="1907347"/>
            <a:ext cx="4622800" cy="874407"/>
          </a:xfrm>
          <a:prstGeom prst="rect">
            <a:avLst/>
          </a:prstGeom>
          <a:noFill/>
        </p:spPr>
        <p:txBody>
          <a:bodyPr wrap="square" rtlCol="0">
            <a:spAutoFit/>
          </a:bodyPr>
          <a:lstStyle/>
          <a:p>
            <a:pPr>
              <a:lnSpc>
                <a:spcPct val="150000"/>
              </a:lnSpc>
            </a:pPr>
            <a:r>
              <a:rPr lang="en-US" altLang="zh-CN" b="1" dirty="0">
                <a:solidFill>
                  <a:srgbClr val="FF0000"/>
                </a:solidFill>
                <a:latin typeface="微软雅黑" panose="020B0503020204020204" pitchFamily="34" charset="-122"/>
                <a:ea typeface="微软雅黑" panose="020B0503020204020204" pitchFamily="34" charset="-122"/>
              </a:rPr>
              <a:t>LDA</a:t>
            </a:r>
            <a:r>
              <a:rPr lang="zh-CN" altLang="en-US" b="1" dirty="0">
                <a:solidFill>
                  <a:srgbClr val="FF0000"/>
                </a:solidFill>
                <a:latin typeface="微软雅黑" panose="020B0503020204020204" pitchFamily="34" charset="-122"/>
                <a:ea typeface="微软雅黑" panose="020B0503020204020204" pitchFamily="34" charset="-122"/>
              </a:rPr>
              <a:t>就是要干这事：</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根据给定的一篇文档，推测其主题分布</a:t>
            </a:r>
          </a:p>
        </p:txBody>
      </p:sp>
    </p:spTree>
    <p:extLst>
      <p:ext uri="{BB962C8B-B14F-4D97-AF65-F5344CB8AC3E}">
        <p14:creationId xmlns:p14="http://schemas.microsoft.com/office/powerpoint/2010/main" val="214613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3156-89DC-4831-896C-3CAD4452BE93}"/>
              </a:ext>
            </a:extLst>
          </p:cNvPr>
          <p:cNvSpPr>
            <a:spLocks noGrp="1"/>
          </p:cNvSpPr>
          <p:nvPr>
            <p:ph type="title"/>
          </p:nvPr>
        </p:nvSpPr>
        <p:spPr>
          <a:xfrm>
            <a:off x="307118" y="269047"/>
            <a:ext cx="9875520" cy="1356360"/>
          </a:xfrm>
        </p:spPr>
        <p:txBody>
          <a:bodyPr>
            <a:normAutofit/>
          </a:bodyPr>
          <a:lstStyle/>
          <a:p>
            <a:r>
              <a:rPr lang="zh-CN" altLang="en-US" sz="3600" b="1" dirty="0"/>
              <a:t>整体把握 </a:t>
            </a:r>
            <a:r>
              <a:rPr lang="en-US" altLang="zh-CN" sz="3600" b="1" dirty="0"/>
              <a:t>-- LDA</a:t>
            </a:r>
            <a:endParaRPr lang="zh-CN" altLang="en-US" sz="3600" b="1" dirty="0"/>
          </a:p>
        </p:txBody>
      </p:sp>
      <p:sp>
        <p:nvSpPr>
          <p:cNvPr id="4" name="日期占位符 3">
            <a:extLst>
              <a:ext uri="{FF2B5EF4-FFF2-40B4-BE49-F238E27FC236}">
                <a16:creationId xmlns:a16="http://schemas.microsoft.com/office/drawing/2014/main" id="{F5F20B40-CDF8-4355-B036-DB0D2E83FF2E}"/>
              </a:ext>
            </a:extLst>
          </p:cNvPr>
          <p:cNvSpPr>
            <a:spLocks noGrp="1"/>
          </p:cNvSpPr>
          <p:nvPr>
            <p:ph type="dt" sz="half" idx="10"/>
          </p:nvPr>
        </p:nvSpPr>
        <p:spPr/>
        <p:txBody>
          <a:bodyPr/>
          <a:lstStyle/>
          <a:p>
            <a:fld id="{FB82813E-9CE0-464E-B9DD-70AA2690241B}" type="datetime1">
              <a:rPr lang="en-US" altLang="zh-CN" smtClean="0"/>
              <a:t>9/12/2018</a:t>
            </a:fld>
            <a:endParaRPr lang="en-US"/>
          </a:p>
        </p:txBody>
      </p:sp>
      <p:sp>
        <p:nvSpPr>
          <p:cNvPr id="5" name="页脚占位符 4">
            <a:extLst>
              <a:ext uri="{FF2B5EF4-FFF2-40B4-BE49-F238E27FC236}">
                <a16:creationId xmlns:a16="http://schemas.microsoft.com/office/drawing/2014/main" id="{1D33FAB3-C571-4219-88C3-538A23285979}"/>
              </a:ext>
            </a:extLst>
          </p:cNvPr>
          <p:cNvSpPr>
            <a:spLocks noGrp="1"/>
          </p:cNvSpPr>
          <p:nvPr>
            <p:ph type="ftr" sz="quarter" idx="11"/>
          </p:nvPr>
        </p:nvSpPr>
        <p:spPr/>
        <p:txBody>
          <a:bodyPr/>
          <a:lstStyle/>
          <a:p>
            <a:r>
              <a:rPr lang="zh-CN" altLang="en-US"/>
              <a:t>东南大学计算机学院万维网数据科学实验室</a:t>
            </a:r>
            <a:endParaRPr lang="en-US"/>
          </a:p>
        </p:txBody>
      </p:sp>
      <p:sp>
        <p:nvSpPr>
          <p:cNvPr id="6" name="灯片编号占位符 5">
            <a:extLst>
              <a:ext uri="{FF2B5EF4-FFF2-40B4-BE49-F238E27FC236}">
                <a16:creationId xmlns:a16="http://schemas.microsoft.com/office/drawing/2014/main" id="{F421D8DC-639F-4FE5-A3E0-FA88C27D70E0}"/>
              </a:ext>
            </a:extLst>
          </p:cNvPr>
          <p:cNvSpPr>
            <a:spLocks noGrp="1"/>
          </p:cNvSpPr>
          <p:nvPr>
            <p:ph type="sldNum" sz="quarter" idx="12"/>
          </p:nvPr>
        </p:nvSpPr>
        <p:spPr/>
        <p:txBody>
          <a:bodyPr/>
          <a:lstStyle/>
          <a:p>
            <a:fld id="{4FAB73BC-B049-4115-A692-8D63A059BFB8}" type="slidenum">
              <a:rPr lang="en-US" smtClean="0"/>
              <a:pPr/>
              <a:t>9</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3BD6011-BB26-4E23-B226-5699B54AD919}"/>
                  </a:ext>
                </a:extLst>
              </p:cNvPr>
              <p:cNvSpPr txBox="1"/>
              <p:nvPr/>
            </p:nvSpPr>
            <p:spPr>
              <a:xfrm>
                <a:off x="1044934" y="1625407"/>
                <a:ext cx="9398000" cy="3493585"/>
              </a:xfrm>
              <a:prstGeom prst="rect">
                <a:avLst/>
              </a:prstGeom>
              <a:noFill/>
            </p:spPr>
            <p:txBody>
              <a:bodyPr wrap="square" rtlCol="0">
                <a:spAutoFit/>
              </a:bodyPr>
              <a:lstStyle/>
              <a:p>
                <a:pPr>
                  <a:lnSpc>
                    <a:spcPct val="200000"/>
                  </a:lnSpc>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LDA</a:t>
                </a:r>
                <a:r>
                  <a:rPr lang="zh-CN" altLang="en-US" sz="2400" b="1" dirty="0">
                    <a:latin typeface="微软雅黑" panose="020B0503020204020204" pitchFamily="34" charset="-122"/>
                    <a:ea typeface="微软雅黑" panose="020B0503020204020204" pitchFamily="34" charset="-122"/>
                  </a:rPr>
                  <a:t>模型中，一篇文档生成的方式如下：</a:t>
                </a:r>
                <a:endParaRPr lang="en-US" altLang="zh-CN" sz="24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从狄利克雷分布</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𝛼</m:t>
                    </m:r>
                  </m:oMath>
                </a14:m>
                <a:r>
                  <a:rPr lang="zh-CN" altLang="en-US" sz="2000" dirty="0">
                    <a:latin typeface="微软雅黑" panose="020B0503020204020204" pitchFamily="34" charset="-122"/>
                    <a:ea typeface="微软雅黑" panose="020B0503020204020204" pitchFamily="34" charset="-122"/>
                  </a:rPr>
                  <a:t>中取样生成文档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rPr>
                  <a:t>的主题分布</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𝜃</m:t>
                        </m:r>
                      </m:e>
                      <m:sub>
                        <m:r>
                          <a:rPr lang="en-US" altLang="zh-CN" sz="2000" b="0" i="1" smtClean="0">
                            <a:latin typeface="Cambria Math" panose="02040503050406030204" pitchFamily="18" charset="0"/>
                            <a:ea typeface="微软雅黑" panose="020B0503020204020204" pitchFamily="34" charset="-122"/>
                          </a:rPr>
                          <m:t>𝑖</m:t>
                        </m:r>
                      </m:sub>
                    </m:sSub>
                  </m:oMath>
                </a14:m>
                <a:endParaRPr lang="zh-CN" altLang="en-US" sz="20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从主题的多项式分布</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𝜃</m:t>
                        </m:r>
                      </m:e>
                      <m:sub>
                        <m:r>
                          <a:rPr lang="en-US" altLang="zh-CN" sz="2000" i="1">
                            <a:latin typeface="Cambria Math" panose="02040503050406030204" pitchFamily="18" charset="0"/>
                            <a:ea typeface="微软雅黑" panose="020B0503020204020204" pitchFamily="34" charset="-122"/>
                          </a:rPr>
                          <m:t>𝑖</m:t>
                        </m:r>
                      </m:sub>
                    </m:sSub>
                  </m:oMath>
                </a14:m>
                <a:r>
                  <a:rPr lang="zh-CN" altLang="en-US" sz="2000" dirty="0">
                    <a:latin typeface="微软雅黑" panose="020B0503020204020204" pitchFamily="34" charset="-122"/>
                    <a:ea typeface="微软雅黑" panose="020B0503020204020204" pitchFamily="34" charset="-122"/>
                  </a:rPr>
                  <a:t>中取样生成文档</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𝑖</m:t>
                    </m:r>
                  </m:oMath>
                </a14:m>
                <a:r>
                  <a:rPr lang="zh-CN" altLang="en-US" sz="2000" dirty="0">
                    <a:latin typeface="微软雅黑" panose="020B0503020204020204" pitchFamily="34" charset="-122"/>
                    <a:ea typeface="微软雅黑" panose="020B0503020204020204" pitchFamily="34" charset="-122"/>
                  </a:rPr>
                  <a:t>第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𝑗</m:t>
                    </m:r>
                  </m:oMath>
                </a14:m>
                <a:r>
                  <a:rPr lang="zh-CN" altLang="en-US" sz="2000" dirty="0">
                    <a:latin typeface="微软雅黑" panose="020B0503020204020204" pitchFamily="34" charset="-122"/>
                    <a:ea typeface="微软雅黑" panose="020B0503020204020204" pitchFamily="34" charset="-122"/>
                  </a:rPr>
                  <a:t>个词的主题</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𝑍</m:t>
                        </m:r>
                      </m:e>
                      <m:sub>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𝑗</m:t>
                        </m:r>
                      </m:sub>
                    </m:sSub>
                  </m:oMath>
                </a14:m>
                <a:endParaRPr lang="zh-CN" altLang="en-US" sz="20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从狄利克雷分布</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𝛽</m:t>
                    </m:r>
                  </m:oMath>
                </a14:m>
                <a:r>
                  <a:rPr lang="zh-CN" altLang="en-US" sz="2000" dirty="0">
                    <a:latin typeface="微软雅黑" panose="020B0503020204020204" pitchFamily="34" charset="-122"/>
                    <a:ea typeface="微软雅黑" panose="020B0503020204020204" pitchFamily="34" charset="-122"/>
                  </a:rPr>
                  <a:t>中取样生成主题</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𝑍</m:t>
                        </m:r>
                      </m:e>
                      <m:sub>
                        <m:r>
                          <a:rPr lang="en-US" altLang="zh-CN" sz="2000" i="1">
                            <a:latin typeface="Cambria Math" panose="02040503050406030204" pitchFamily="18" charset="0"/>
                            <a:ea typeface="微软雅黑" panose="020B0503020204020204" pitchFamily="34" charset="-122"/>
                          </a:rPr>
                          <m:t>𝑖</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𝑗</m:t>
                        </m:r>
                      </m:sub>
                    </m:sSub>
                  </m:oMath>
                </a14:m>
                <a:r>
                  <a:rPr lang="zh-CN" altLang="en-US" sz="2000" dirty="0">
                    <a:latin typeface="微软雅黑" panose="020B0503020204020204" pitchFamily="34" charset="-122"/>
                    <a:ea typeface="微软雅黑" panose="020B0503020204020204" pitchFamily="34" charset="-122"/>
                  </a:rPr>
                  <a:t>对应的词语分布</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zh-CN" altLang="en-US" sz="2000" i="1" smtClean="0">
                            <a:latin typeface="Cambria Math" panose="02040503050406030204" pitchFamily="18" charset="0"/>
                            <a:ea typeface="微软雅黑" panose="020B0503020204020204" pitchFamily="34" charset="-122"/>
                          </a:rPr>
                          <m:t>∅</m:t>
                        </m:r>
                      </m:e>
                      <m:sub>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𝑍</m:t>
                            </m:r>
                          </m:e>
                          <m:sub>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𝑗</m:t>
                            </m:r>
                            <m:r>
                              <a:rPr lang="en-US" altLang="zh-CN" sz="2000" b="0" i="1" smtClean="0">
                                <a:latin typeface="Cambria Math" panose="02040503050406030204" pitchFamily="18" charset="0"/>
                                <a:ea typeface="微软雅黑" panose="020B0503020204020204" pitchFamily="34" charset="-122"/>
                              </a:rPr>
                              <m:t> </m:t>
                            </m:r>
                          </m:sub>
                        </m:sSub>
                      </m:sub>
                    </m:sSub>
                  </m:oMath>
                </a14:m>
                <a:endParaRPr lang="zh-CN" altLang="en-US" sz="20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从词语的多项式分布</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i="1">
                            <a:latin typeface="Cambria Math" panose="02040503050406030204" pitchFamily="18" charset="0"/>
                            <a:ea typeface="微软雅黑" panose="020B0503020204020204" pitchFamily="34" charset="-122"/>
                          </a:rPr>
                          <m:t>∅</m:t>
                        </m:r>
                      </m:e>
                      <m:sub>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𝑍</m:t>
                            </m:r>
                          </m:e>
                          <m:sub>
                            <m:r>
                              <a:rPr lang="en-US" altLang="zh-CN" sz="2000" i="1">
                                <a:latin typeface="Cambria Math" panose="02040503050406030204" pitchFamily="18" charset="0"/>
                                <a:ea typeface="微软雅黑" panose="020B0503020204020204" pitchFamily="34" charset="-122"/>
                              </a:rPr>
                              <m:t>𝑖</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𝑗</m:t>
                            </m:r>
                            <m:r>
                              <a:rPr lang="en-US" altLang="zh-CN" sz="2000" i="1">
                                <a:latin typeface="Cambria Math" panose="02040503050406030204" pitchFamily="18" charset="0"/>
                                <a:ea typeface="微软雅黑" panose="020B0503020204020204" pitchFamily="34" charset="-122"/>
                              </a:rPr>
                              <m:t> </m:t>
                            </m:r>
                          </m:sub>
                        </m:sSub>
                      </m:sub>
                    </m:sSub>
                  </m:oMath>
                </a14:m>
                <a:r>
                  <a:rPr lang="zh-CN" altLang="en-US" sz="2000" dirty="0">
                    <a:latin typeface="微软雅黑" panose="020B0503020204020204" pitchFamily="34" charset="-122"/>
                    <a:ea typeface="微软雅黑" panose="020B0503020204020204" pitchFamily="34" charset="-122"/>
                  </a:rPr>
                  <a:t>中采样最终生成词语</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𝑊</m:t>
                        </m:r>
                      </m:e>
                      <m:sub>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𝑗</m:t>
                        </m:r>
                      </m:sub>
                    </m:sSub>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83BD6011-BB26-4E23-B226-5699B54AD919}"/>
                  </a:ext>
                </a:extLst>
              </p:cNvPr>
              <p:cNvSpPr txBox="1">
                <a:spLocks noRot="1" noChangeAspect="1" noMove="1" noResize="1" noEditPoints="1" noAdjustHandles="1" noChangeArrowheads="1" noChangeShapeType="1" noTextEdit="1"/>
              </p:cNvSpPr>
              <p:nvPr/>
            </p:nvSpPr>
            <p:spPr>
              <a:xfrm>
                <a:off x="1044934" y="1625407"/>
                <a:ext cx="9398000" cy="3493585"/>
              </a:xfrm>
              <a:prstGeom prst="rect">
                <a:avLst/>
              </a:prstGeom>
              <a:blipFill>
                <a:blip r:embed="rId3"/>
                <a:stretch>
                  <a:fillRect l="-973" b="-3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3397507"/>
      </p:ext>
    </p:extLst>
  </p:cSld>
  <p:clrMapOvr>
    <a:masterClrMapping/>
  </p:clrMapOvr>
</p:sld>
</file>

<file path=ppt/theme/theme1.xml><?xml version="1.0" encoding="utf-8"?>
<a:theme xmlns:a="http://schemas.openxmlformats.org/drawingml/2006/main" name="基础">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TM03457503[[fn=引用]]</Template>
  <TotalTime>14410</TotalTime>
  <Words>7959</Words>
  <Application>Microsoft Office PowerPoint</Application>
  <PresentationFormat>宽屏</PresentationFormat>
  <Paragraphs>685</Paragraphs>
  <Slides>72</Slides>
  <Notes>68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72</vt:i4>
      </vt:variant>
    </vt:vector>
  </HeadingPairs>
  <TitlesOfParts>
    <vt:vector size="81" baseType="lpstr">
      <vt:lpstr>等线</vt:lpstr>
      <vt:lpstr>楷体</vt:lpstr>
      <vt:lpstr>宋体</vt:lpstr>
      <vt:lpstr>微软雅黑</vt:lpstr>
      <vt:lpstr>Cambria Math</vt:lpstr>
      <vt:lpstr>Corbel</vt:lpstr>
      <vt:lpstr>Times New Roman</vt:lpstr>
      <vt:lpstr>Wingdings</vt:lpstr>
      <vt:lpstr>基础</vt:lpstr>
      <vt:lpstr>  机器学习讨论班</vt:lpstr>
      <vt:lpstr>  主题模型</vt:lpstr>
      <vt:lpstr>概要</vt:lpstr>
      <vt:lpstr>整体把握</vt:lpstr>
      <vt:lpstr>整体把握 -- LDA</vt:lpstr>
      <vt:lpstr>整体把握 -- LDA</vt:lpstr>
      <vt:lpstr>整体把握 -- LDA</vt:lpstr>
      <vt:lpstr>整体把握 -- LDA</vt:lpstr>
      <vt:lpstr>整体把握 -- LDA</vt:lpstr>
      <vt:lpstr>一个函数  ----  Gamma函数</vt:lpstr>
      <vt:lpstr>一个函数  ----  Gamma函数</vt:lpstr>
      <vt:lpstr>四个分布 --- 从二项分布到Gamma分布</vt:lpstr>
      <vt:lpstr>四个分布 --- 从二项分布到Gamma分布</vt:lpstr>
      <vt:lpstr>四个分布 --- 认识Beta/Dirichlet分布</vt:lpstr>
      <vt:lpstr>四个分布 --- 认识Beta/Dirichlet分布</vt:lpstr>
      <vt:lpstr>四个分布 --- 认识Beta/Dirichlet分布</vt:lpstr>
      <vt:lpstr>四个分布 --- 认识Beta/Dirichlet分布</vt:lpstr>
      <vt:lpstr>四个分布 --- 认识Beta/Dirichlet分布</vt:lpstr>
      <vt:lpstr>四个分布 --- 认识Beta/Dirichlet分布</vt:lpstr>
      <vt:lpstr>四个分布 --- 认识Beta/Dirichlet分布</vt:lpstr>
      <vt:lpstr>四个分布 --- Beta-Binomial 共轭</vt:lpstr>
      <vt:lpstr>四个分布 --- Beta-Binomial 共轭</vt:lpstr>
      <vt:lpstr>四个分布 --- Beta-Binomial 共轭</vt:lpstr>
      <vt:lpstr>四个分布 --- Beta-Binomial 共轭</vt:lpstr>
      <vt:lpstr>四个分布 --- Dirichlet-Multinomial 共轭</vt:lpstr>
      <vt:lpstr>四个分布 --- Dirichlet-Multinomial 共轭</vt:lpstr>
      <vt:lpstr>四个分布 --- Dirichlet-Multinomial 共轭</vt:lpstr>
      <vt:lpstr>四个分布 --- Dirichlet-Multinomial 共轭</vt:lpstr>
      <vt:lpstr>四个分布 --- Dirichlet-Multinomial 共轭</vt:lpstr>
      <vt:lpstr>四个分布 --- Dirichlet-Multinomial 共轭</vt:lpstr>
      <vt:lpstr>四个分布 --- Dirichlet-Multinomial 共轭</vt:lpstr>
      <vt:lpstr>四个分布 --- Beta/Dirichlet 分布的一个性质</vt:lpstr>
      <vt:lpstr>一个概念一个理念</vt:lpstr>
      <vt:lpstr>一个概念一个理念</vt:lpstr>
      <vt:lpstr>一个分布 --- 随机模拟</vt:lpstr>
      <vt:lpstr>一个分布 --- 随机模拟</vt:lpstr>
      <vt:lpstr>一个分布 --- 马氏链及其平稳分布</vt:lpstr>
      <vt:lpstr>一个分布 --- 马氏链及其平稳分布</vt:lpstr>
      <vt:lpstr>一个分布 --- 马氏链及其平稳分布</vt:lpstr>
      <vt:lpstr>一个分布 --- 马氏链及其平稳分布</vt:lpstr>
      <vt:lpstr>一个分布 --- 马氏链及其平稳分布</vt:lpstr>
      <vt:lpstr>一个分布 --- 马氏链及其平稳分布</vt:lpstr>
      <vt:lpstr>一个分布 --- 马氏链及其平稳分布</vt:lpstr>
      <vt:lpstr>一个分布 --- MCMC(Markov Chain Monte Carlo)</vt:lpstr>
      <vt:lpstr>一个分布 --- MCMC</vt:lpstr>
      <vt:lpstr>一个分布 --- MCMC</vt:lpstr>
      <vt:lpstr>一个分布 --- MCMC</vt:lpstr>
      <vt:lpstr>一个分布 --- MCMC</vt:lpstr>
      <vt:lpstr>一个分布 --- Gibbs Sampling</vt:lpstr>
      <vt:lpstr>一个分布 --- Gibbs Sampling</vt:lpstr>
      <vt:lpstr>一个分布 --- Gibbs Sampling</vt:lpstr>
      <vt:lpstr>一个分布 --- Gibbs Sampling</vt:lpstr>
      <vt:lpstr>文本建模</vt:lpstr>
      <vt:lpstr>文本建模 --- Unigram Model</vt:lpstr>
      <vt:lpstr>文本建模 --- Unigram Model</vt:lpstr>
      <vt:lpstr>文本建模 --- Unigram Model</vt:lpstr>
      <vt:lpstr>文本建模 --- Unigram Model</vt:lpstr>
      <vt:lpstr>文本建模 --- Unigram Model</vt:lpstr>
      <vt:lpstr>文本建模 --- Unigram Model</vt:lpstr>
      <vt:lpstr>文本建模 --- Unigram Model</vt:lpstr>
      <vt:lpstr>两个模型 --- pLSA</vt:lpstr>
      <vt:lpstr>两个模型 --- pLSA</vt:lpstr>
      <vt:lpstr>两个模型 --- pLSA</vt:lpstr>
      <vt:lpstr>两个模型 --- pLSA</vt:lpstr>
      <vt:lpstr>两个模型 --- pLSA</vt:lpstr>
      <vt:lpstr>两个模型 --- pLSA</vt:lpstr>
      <vt:lpstr>两个模型 --- pLSA根据文档反推其主题分布</vt:lpstr>
      <vt:lpstr>两个模型 --- LDA</vt:lpstr>
      <vt:lpstr>两个模型 --- LDA</vt:lpstr>
      <vt:lpstr>两个模型 --- LDA</vt:lpstr>
      <vt:lpstr>两个模型 --- LDA</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新生入伙指南</dc:title>
  <dc:creator>Xiang Zhang</dc:creator>
  <cp:lastModifiedBy>282699766@qq.com</cp:lastModifiedBy>
  <cp:revision>1951</cp:revision>
  <dcterms:created xsi:type="dcterms:W3CDTF">2017-08-11T01:04:25Z</dcterms:created>
  <dcterms:modified xsi:type="dcterms:W3CDTF">2018-09-12T02:04:35Z</dcterms:modified>
</cp:coreProperties>
</file>